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6"/>
  </p:notesMasterIdLst>
  <p:handoutMasterIdLst>
    <p:handoutMasterId r:id="rId17"/>
  </p:handoutMasterIdLst>
  <p:sldIdLst>
    <p:sldId id="256" r:id="rId2"/>
    <p:sldId id="257" r:id="rId3"/>
    <p:sldId id="284" r:id="rId4"/>
    <p:sldId id="258" r:id="rId5"/>
    <p:sldId id="262" r:id="rId6"/>
    <p:sldId id="286" r:id="rId7"/>
    <p:sldId id="296" r:id="rId8"/>
    <p:sldId id="295" r:id="rId9"/>
    <p:sldId id="276" r:id="rId10"/>
    <p:sldId id="265" r:id="rId11"/>
    <p:sldId id="289" r:id="rId12"/>
    <p:sldId id="290" r:id="rId13"/>
    <p:sldId id="271" r:id="rId14"/>
    <p:sldId id="29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61" autoAdjust="0"/>
    <p:restoredTop sz="94660"/>
  </p:normalViewPr>
  <p:slideViewPr>
    <p:cSldViewPr>
      <p:cViewPr varScale="1">
        <p:scale>
          <a:sx n="73" d="100"/>
          <a:sy n="73" d="100"/>
        </p:scale>
        <p:origin x="90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EE7A7-C42D-490B-8B36-CB491DE6400D}" type="datetimeFigureOut">
              <a:rPr lang="en-GB" smtClean="0"/>
              <a:t>25/06/2021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5051E7-EA7C-4D3E-BD8A-2F45385FFF73}" type="slidenum">
              <a:rPr lang="en-GB" smtClean="0"/>
              <a:t>‹#›</a:t>
            </a:fld>
            <a:endParaRPr lang="en-GB"/>
          </a:p>
        </p:txBody>
      </p:sp>
    </p:spTree>
    <p:extLst>
      <p:ext uri="{BB962C8B-B14F-4D97-AF65-F5344CB8AC3E}">
        <p14:creationId xmlns:p14="http://schemas.microsoft.com/office/powerpoint/2010/main" val="109486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6206B5-B894-4570-84DA-A14730A95545}" type="datetimeFigureOut">
              <a:rPr lang="en-GB" smtClean="0"/>
              <a:t>25/06/2021</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EB642A-E33E-44D3-8AAD-B58D69B7C2E4}" type="slidenum">
              <a:rPr lang="en-GB" smtClean="0"/>
              <a:t>‹#›</a:t>
            </a:fld>
            <a:endParaRPr lang="en-GB"/>
          </a:p>
        </p:txBody>
      </p:sp>
    </p:spTree>
    <p:extLst>
      <p:ext uri="{BB962C8B-B14F-4D97-AF65-F5344CB8AC3E}">
        <p14:creationId xmlns:p14="http://schemas.microsoft.com/office/powerpoint/2010/main" val="21036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B642A-E33E-44D3-8AAD-B58D69B7C2E4}" type="slidenum">
              <a:rPr lang="en-GB" smtClean="0"/>
              <a:t>5</a:t>
            </a:fld>
            <a:endParaRPr lang="en-GB" dirty="0"/>
          </a:p>
        </p:txBody>
      </p:sp>
    </p:spTree>
    <p:extLst>
      <p:ext uri="{BB962C8B-B14F-4D97-AF65-F5344CB8AC3E}">
        <p14:creationId xmlns:p14="http://schemas.microsoft.com/office/powerpoint/2010/main" val="42202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03682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65787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08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31757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955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5920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046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8943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88531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22866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D4017-5B09-4870-B5CD-4963855575CE}"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2507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D4017-5B09-4870-B5CD-4963855575CE}" type="datetimeFigureOut">
              <a:rPr lang="en-GB" smtClean="0"/>
              <a:t>25/06/2021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79118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D4017-5B09-4870-B5CD-4963855575CE}"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42441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D4017-5B09-4870-B5CD-4963855575CE}" type="datetimeFigureOut">
              <a:rPr lang="en-GB" smtClean="0"/>
              <a:t>25/06/2021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5197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6284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65099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D4017-5B09-4870-B5CD-4963855575CE}" type="datetimeFigureOut">
              <a:rPr lang="en-GB" smtClean="0"/>
              <a:t>25/06/2021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CE97523-FF84-4912-933B-D54600C98897}" type="slidenum">
              <a:rPr lang="en-GB" smtClean="0"/>
              <a:t>‹#›</a:t>
            </a:fld>
            <a:endParaRPr lang="en-GB"/>
          </a:p>
        </p:txBody>
      </p:sp>
    </p:spTree>
    <p:extLst>
      <p:ext uri="{BB962C8B-B14F-4D97-AF65-F5344CB8AC3E}">
        <p14:creationId xmlns:p14="http://schemas.microsoft.com/office/powerpoint/2010/main" val="32681383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childline.org.uk/info-advice/your-feelings/sexual-identity/sexual-orientation/"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www.nspcc.org.uk/keeping-children-safe/support-for-parents/pants-underwear-rule/" TargetMode="External"/><Relationship Id="rId1" Type="http://schemas.openxmlformats.org/officeDocument/2006/relationships/slideLayout" Target="../slideLayouts/slideLayout6.xml"/><Relationship Id="rId6" Type="http://schemas.openxmlformats.org/officeDocument/2006/relationships/hyperlink" Target="https://www.childline.org.uk/info-advice/you-your-body/puberty/puberty-facts/" TargetMode="External"/><Relationship Id="rId5" Type="http://schemas.openxmlformats.org/officeDocument/2006/relationships/image" Target="../media/image14.png"/><Relationship Id="rId4" Type="http://schemas.openxmlformats.org/officeDocument/2006/relationships/hyperlink" Target="https://www.nspcc.org.uk/keeping-children-safe/sex-relationships/healthy-relationships/"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284984"/>
            <a:ext cx="5826719" cy="1646302"/>
          </a:xfrm>
        </p:spPr>
        <p:txBody>
          <a:bodyPr/>
          <a:lstStyle/>
          <a:p>
            <a:r>
              <a:rPr lang="en-GB" dirty="0"/>
              <a:t>Relationships and Sex Education (RSE) Consultation</a:t>
            </a:r>
          </a:p>
        </p:txBody>
      </p:sp>
    </p:spTree>
    <p:extLst>
      <p:ext uri="{BB962C8B-B14F-4D97-AF65-F5344CB8AC3E}">
        <p14:creationId xmlns:p14="http://schemas.microsoft.com/office/powerpoint/2010/main" val="124133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20940" cy="548640"/>
          </a:xfrm>
        </p:spPr>
        <p:txBody>
          <a:bodyPr>
            <a:normAutofit fontScale="90000"/>
          </a:bodyPr>
          <a:lstStyle/>
          <a:p>
            <a:r>
              <a:rPr lang="en-GB" dirty="0"/>
              <a:t>Can parents withdraw their child?</a:t>
            </a:r>
          </a:p>
        </p:txBody>
      </p:sp>
      <p:sp>
        <p:nvSpPr>
          <p:cNvPr id="3" name="TextBox 2"/>
          <p:cNvSpPr txBox="1"/>
          <p:nvPr/>
        </p:nvSpPr>
        <p:spPr>
          <a:xfrm>
            <a:off x="179512" y="1484784"/>
            <a:ext cx="7632848" cy="3693319"/>
          </a:xfrm>
          <a:prstGeom prst="rect">
            <a:avLst/>
          </a:prstGeom>
          <a:noFill/>
        </p:spPr>
        <p:txBody>
          <a:bodyPr wrap="square" rtlCol="0">
            <a:spAutoFit/>
          </a:bodyPr>
          <a:lstStyle/>
          <a:p>
            <a:r>
              <a:rPr lang="en-GB" dirty="0"/>
              <a:t>Parents have a right to withdraw their children from all or any part of Sex Education aspect of RSHE if they wish to do so, but not from the biological aspects of human growth and reproduction provided under the National Curriculum for science. </a:t>
            </a:r>
          </a:p>
          <a:p>
            <a:endParaRPr lang="en-GB" dirty="0"/>
          </a:p>
          <a:p>
            <a:r>
              <a:rPr lang="en-GB" dirty="0"/>
              <a:t>Requests for withdrawal should be put in writing, making it clear which aspects of the programme they do not wish their child to participate in.</a:t>
            </a:r>
          </a:p>
          <a:p>
            <a:endParaRPr lang="en-GB" dirty="0"/>
          </a:p>
          <a:p>
            <a:r>
              <a:rPr lang="en-GB" dirty="0"/>
              <a:t>There is no right to withdraw from Relationships Education or Health Education at Primary as the contents of these subjects- such as family, friendships, safety (including online safety) – are important for all children to be taught.</a:t>
            </a:r>
          </a:p>
          <a:p>
            <a:endParaRPr lang="en-GB" dirty="0"/>
          </a:p>
        </p:txBody>
      </p:sp>
    </p:spTree>
    <p:extLst>
      <p:ext uri="{BB962C8B-B14F-4D97-AF65-F5344CB8AC3E}">
        <p14:creationId xmlns:p14="http://schemas.microsoft.com/office/powerpoint/2010/main" val="331671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4" cy="1320800"/>
          </a:xfrm>
        </p:spPr>
        <p:txBody>
          <a:bodyPr/>
          <a:lstStyle/>
          <a:p>
            <a:r>
              <a:rPr lang="en-GB" dirty="0"/>
              <a:t>Which lessons can parents withdraw their children from?</a:t>
            </a:r>
          </a:p>
        </p:txBody>
      </p:sp>
      <p:sp>
        <p:nvSpPr>
          <p:cNvPr id="3" name="TextBox 2"/>
          <p:cNvSpPr txBox="1"/>
          <p:nvPr/>
        </p:nvSpPr>
        <p:spPr>
          <a:xfrm>
            <a:off x="323528" y="1329075"/>
            <a:ext cx="7272808" cy="4524315"/>
          </a:xfrm>
          <a:prstGeom prst="rect">
            <a:avLst/>
          </a:prstGeom>
          <a:noFill/>
        </p:spPr>
        <p:txBody>
          <a:bodyPr wrap="square" rtlCol="0">
            <a:spAutoFit/>
          </a:bodyPr>
          <a:lstStyle/>
          <a:p>
            <a:r>
              <a:rPr lang="en-GB" dirty="0"/>
              <a:t>Puberty is taught as a statutory requirement of Health Education and covered by our RSHE Programme Christopher Winter Project. </a:t>
            </a:r>
          </a:p>
          <a:p>
            <a:endParaRPr lang="en-GB" dirty="0"/>
          </a:p>
          <a:p>
            <a:r>
              <a:rPr lang="en-GB" dirty="0"/>
              <a:t>We conclude that </a:t>
            </a:r>
            <a:r>
              <a:rPr lang="en-GB" dirty="0" smtClean="0"/>
              <a:t>Sex </a:t>
            </a:r>
            <a:r>
              <a:rPr lang="en-GB" dirty="0"/>
              <a:t>E</a:t>
            </a:r>
            <a:r>
              <a:rPr lang="en-GB" dirty="0" smtClean="0"/>
              <a:t>ducation </a:t>
            </a:r>
            <a:r>
              <a:rPr lang="en-GB" dirty="0"/>
              <a:t>refers to Human Reproduction, and therefore parents can request their child be withdrawn from the </a:t>
            </a:r>
            <a:r>
              <a:rPr lang="en-GB" u="sng" dirty="0"/>
              <a:t>PSHE lessons </a:t>
            </a:r>
            <a:r>
              <a:rPr lang="en-GB" dirty="0"/>
              <a:t>that explicitly teach this e.g.</a:t>
            </a:r>
          </a:p>
          <a:p>
            <a:r>
              <a:rPr lang="en-GB" dirty="0"/>
              <a:t>Year 5, Lesson 2 (Puberty affects the reproductive organs)</a:t>
            </a:r>
          </a:p>
          <a:p>
            <a:r>
              <a:rPr lang="en-GB" dirty="0"/>
              <a:t>Year 6, Lesson 1 (Puberty and reproduction)</a:t>
            </a:r>
          </a:p>
          <a:p>
            <a:r>
              <a:rPr lang="en-GB" dirty="0"/>
              <a:t>Year 6, FGM lesson </a:t>
            </a:r>
          </a:p>
          <a:p>
            <a:endParaRPr lang="en-GB" dirty="0"/>
          </a:p>
          <a:p>
            <a:r>
              <a:rPr lang="en-GB" dirty="0"/>
              <a:t>Alternative work will be given to pupils who are withdrawn from non-statutory components of Sex Education.</a:t>
            </a:r>
          </a:p>
          <a:p>
            <a:endParaRPr lang="en-GB" dirty="0"/>
          </a:p>
          <a:p>
            <a:r>
              <a:rPr lang="en-GB" i="1" dirty="0"/>
              <a:t>Examples of the content of these lessons can be made available to parents if they wish.</a:t>
            </a:r>
          </a:p>
          <a:p>
            <a:r>
              <a:rPr lang="en-GB" dirty="0"/>
              <a:t> </a:t>
            </a:r>
          </a:p>
        </p:txBody>
      </p:sp>
    </p:spTree>
    <p:extLst>
      <p:ext uri="{BB962C8B-B14F-4D97-AF65-F5344CB8AC3E}">
        <p14:creationId xmlns:p14="http://schemas.microsoft.com/office/powerpoint/2010/main" val="7455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4" y="188640"/>
            <a:ext cx="7062289" cy="1320800"/>
          </a:xfrm>
        </p:spPr>
        <p:txBody>
          <a:bodyPr>
            <a:normAutofit/>
          </a:bodyPr>
          <a:lstStyle/>
          <a:p>
            <a:pPr algn="ctr"/>
            <a:r>
              <a:rPr lang="en-GB" dirty="0"/>
              <a:t>Does the new RSHE curriculum</a:t>
            </a:r>
            <a:br>
              <a:rPr lang="en-GB" dirty="0"/>
            </a:br>
            <a:r>
              <a:rPr lang="en-GB" dirty="0"/>
              <a:t>take account of my faith? </a:t>
            </a:r>
          </a:p>
        </p:txBody>
      </p:sp>
      <p:sp>
        <p:nvSpPr>
          <p:cNvPr id="3" name="TextBox 2"/>
          <p:cNvSpPr txBox="1"/>
          <p:nvPr/>
        </p:nvSpPr>
        <p:spPr>
          <a:xfrm>
            <a:off x="395536" y="1772816"/>
            <a:ext cx="7128792" cy="3693319"/>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en-GB" dirty="0"/>
              <a:t>The </a:t>
            </a:r>
            <a:r>
              <a:rPr lang="en-GB" dirty="0" err="1"/>
              <a:t>DfE</a:t>
            </a:r>
            <a:r>
              <a:rPr lang="en-GB" dirty="0"/>
              <a:t> states that Relationships Education has been designed to help children from all backgrounds build positive and safe relationships, and to thrive in modern Britain – this means taking into account the religious background of pupils when planning teaching, so that topics are appropriately handled.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In developing these subjects, the government has worked with a number of representative bodies and faith organisations, representing all the major faith groups in England.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The subjects are designed to help children from all backgrounds build positive and safe relationships, and to thrive in modern Britain.</a:t>
            </a:r>
          </a:p>
        </p:txBody>
      </p:sp>
    </p:spTree>
    <p:extLst>
      <p:ext uri="{BB962C8B-B14F-4D97-AF65-F5344CB8AC3E}">
        <p14:creationId xmlns:p14="http://schemas.microsoft.com/office/powerpoint/2010/main" val="153260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 y="116632"/>
            <a:ext cx="7285032" cy="1320800"/>
          </a:xfrm>
        </p:spPr>
        <p:txBody>
          <a:bodyPr/>
          <a:lstStyle/>
          <a:p>
            <a:r>
              <a:rPr lang="en-GB" dirty="0"/>
              <a:t>Why are LBGT issues included?</a:t>
            </a:r>
          </a:p>
        </p:txBody>
      </p:sp>
      <p:sp>
        <p:nvSpPr>
          <p:cNvPr id="3" name="TextBox 2"/>
          <p:cNvSpPr txBox="1"/>
          <p:nvPr/>
        </p:nvSpPr>
        <p:spPr>
          <a:xfrm>
            <a:off x="179512" y="777032"/>
            <a:ext cx="7128792" cy="6032421"/>
          </a:xfrm>
          <a:prstGeom prst="rect">
            <a:avLst/>
          </a:prstGeom>
          <a:noFill/>
        </p:spPr>
        <p:txBody>
          <a:bodyPr wrap="square" rtlCol="0">
            <a:spAutoFit/>
          </a:bodyPr>
          <a:lstStyle/>
          <a:p>
            <a:r>
              <a:rPr lang="en-GB" sz="1600" dirty="0">
                <a:cs typeface="Arial" panose="020B0604020202020204" pitchFamily="34" charset="0"/>
              </a:rPr>
              <a:t>There has been much </a:t>
            </a:r>
            <a:r>
              <a:rPr lang="en-GB" sz="1600" dirty="0" err="1">
                <a:cs typeface="Arial" panose="020B0604020202020204" pitchFamily="34" charset="0"/>
              </a:rPr>
              <a:t>mis</a:t>
            </a:r>
            <a:r>
              <a:rPr lang="en-GB" sz="1600" dirty="0">
                <a:cs typeface="Arial" panose="020B0604020202020204" pitchFamily="34" charset="0"/>
              </a:rPr>
              <a:t>-information in the media about how LGBT+ issues are to be taught within the Relationships, Health and Sex Education curriculum in primary schools. </a:t>
            </a:r>
            <a:endParaRPr lang="en-GB" sz="1600" dirty="0" smtClean="0">
              <a:cs typeface="Arial" panose="020B0604020202020204" pitchFamily="34" charset="0"/>
            </a:endParaRPr>
          </a:p>
          <a:p>
            <a:r>
              <a:rPr lang="en-GB" sz="1600" dirty="0" smtClean="0">
                <a:cs typeface="Arial" panose="020B0604020202020204" pitchFamily="34" charset="0"/>
              </a:rPr>
              <a:t>We </a:t>
            </a:r>
            <a:r>
              <a:rPr lang="en-GB" sz="1600" dirty="0">
                <a:cs typeface="Arial" panose="020B0604020202020204" pitchFamily="34" charset="0"/>
              </a:rPr>
              <a:t>believe that all pupils should be taught about the society in which they are growing up. Relationships Education is designed to foster respect for others and for difference and educate pupils about healthy relationships. We also believe that children should receive teaching on LGBT content during their school years. Teaching children about the society that we live in and the different types of loving, healthy relationships that exist is very important. </a:t>
            </a:r>
          </a:p>
          <a:p>
            <a:endParaRPr lang="en-GB" sz="1600" dirty="0">
              <a:cs typeface="Arial" panose="020B0604020202020204" pitchFamily="34" charset="0"/>
            </a:endParaRPr>
          </a:p>
          <a:p>
            <a:r>
              <a:rPr lang="en-GB" sz="1600" dirty="0">
                <a:cs typeface="Arial" panose="020B0604020202020204" pitchFamily="34" charset="0"/>
              </a:rPr>
              <a:t>The DFE have stated:</a:t>
            </a:r>
          </a:p>
          <a:p>
            <a:r>
              <a:rPr lang="en-GB" sz="1600" dirty="0">
                <a:cs typeface="Arial" panose="020B0604020202020204" pitchFamily="34" charset="0"/>
              </a:rPr>
              <a:t>“Pupils should be able to understand the world in which they are growing up, which means understanding that some people are LGBT, that this should be respected in British society, and that the law affords them and their relationships recognition and protections” </a:t>
            </a:r>
          </a:p>
          <a:p>
            <a:endParaRPr lang="en-GB" sz="1600" dirty="0">
              <a:cs typeface="Arial" panose="020B0604020202020204" pitchFamily="34" charset="0"/>
            </a:endParaRPr>
          </a:p>
          <a:p>
            <a:r>
              <a:rPr lang="en-GB" sz="1600" dirty="0">
                <a:cs typeface="Arial" panose="020B0604020202020204" pitchFamily="34" charset="0"/>
              </a:rPr>
              <a:t>Sexual orientation is a protected characteristic, as defined by the Equality Act 2010, and therefore it is illegal to show prejudices against anyone for it.</a:t>
            </a:r>
          </a:p>
          <a:p>
            <a:endParaRPr lang="en-GB" sz="1600" dirty="0">
              <a:cs typeface="Arial" panose="020B0604020202020204" pitchFamily="34" charset="0"/>
            </a:endParaRPr>
          </a:p>
          <a:p>
            <a:r>
              <a:rPr lang="en-GB" sz="1600" dirty="0">
                <a:cs typeface="Arial" panose="020B0604020202020204" pitchFamily="34" charset="0"/>
              </a:rPr>
              <a:t>Throughout our school we show respect for others and celebrating our differences.</a:t>
            </a:r>
          </a:p>
          <a:p>
            <a:endParaRPr lang="en-GB" dirty="0"/>
          </a:p>
        </p:txBody>
      </p:sp>
    </p:spTree>
    <p:extLst>
      <p:ext uri="{BB962C8B-B14F-4D97-AF65-F5344CB8AC3E}">
        <p14:creationId xmlns:p14="http://schemas.microsoft.com/office/powerpoint/2010/main" val="2436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22BC-2738-F946-BA55-F6BC809B8748}"/>
              </a:ext>
            </a:extLst>
          </p:cNvPr>
          <p:cNvSpPr>
            <a:spLocks noGrp="1"/>
          </p:cNvSpPr>
          <p:nvPr>
            <p:ph type="title"/>
          </p:nvPr>
        </p:nvSpPr>
        <p:spPr/>
        <p:txBody>
          <a:bodyPr>
            <a:normAutofit fontScale="90000"/>
          </a:bodyPr>
          <a:lstStyle/>
          <a:p>
            <a:r>
              <a:rPr lang="en-US" dirty="0"/>
              <a:t>Additional resources to support conversations at home</a:t>
            </a:r>
          </a:p>
        </p:txBody>
      </p:sp>
      <p:sp>
        <p:nvSpPr>
          <p:cNvPr id="3" name="Rectangle 2">
            <a:extLst>
              <a:ext uri="{FF2B5EF4-FFF2-40B4-BE49-F238E27FC236}">
                <a16:creationId xmlns:a16="http://schemas.microsoft.com/office/drawing/2014/main" id="{4312F6A8-FE56-5744-8C4B-571FB1829195}"/>
              </a:ext>
            </a:extLst>
          </p:cNvPr>
          <p:cNvSpPr/>
          <p:nvPr/>
        </p:nvSpPr>
        <p:spPr>
          <a:xfrm>
            <a:off x="4064000" y="2540000"/>
            <a:ext cx="3100288" cy="646331"/>
          </a:xfrm>
          <a:prstGeom prst="rect">
            <a:avLst/>
          </a:prstGeom>
        </p:spPr>
        <p:txBody>
          <a:bodyPr wrap="square">
            <a:spAutoFit/>
          </a:bodyPr>
          <a:lstStyle/>
          <a:p>
            <a:r>
              <a:rPr lang="en-US" dirty="0"/>
              <a:t>Talking about relationships </a:t>
            </a:r>
          </a:p>
          <a:p>
            <a:endParaRPr lang="en-US" dirty="0"/>
          </a:p>
        </p:txBody>
      </p:sp>
      <p:pic>
        <p:nvPicPr>
          <p:cNvPr id="1026" name="Picture 2" descr="Untitled">
            <a:hlinkClick r:id="rId2"/>
            <a:extLst>
              <a:ext uri="{FF2B5EF4-FFF2-40B4-BE49-F238E27FC236}">
                <a16:creationId xmlns:a16="http://schemas.microsoft.com/office/drawing/2014/main" id="{B9BEBE0E-9C5D-FF48-81CD-5334E09F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24003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a:extLst>
              <a:ext uri="{FF2B5EF4-FFF2-40B4-BE49-F238E27FC236}">
                <a16:creationId xmlns:a16="http://schemas.microsoft.com/office/drawing/2014/main" id="{7C93EF39-8921-A84C-BE74-D29827EF006C}"/>
              </a:ext>
            </a:extLst>
          </p:cNvPr>
          <p:cNvPicPr>
            <a:picLocks noChangeAspect="1"/>
          </p:cNvPicPr>
          <p:nvPr/>
        </p:nvPicPr>
        <p:blipFill>
          <a:blip r:embed="rId5"/>
          <a:stretch>
            <a:fillRect/>
          </a:stretch>
        </p:blipFill>
        <p:spPr>
          <a:xfrm>
            <a:off x="4572000" y="1930400"/>
            <a:ext cx="1778000" cy="609600"/>
          </a:xfrm>
          <a:prstGeom prst="rect">
            <a:avLst/>
          </a:prstGeom>
        </p:spPr>
      </p:pic>
      <p:sp>
        <p:nvSpPr>
          <p:cNvPr id="5" name="TextBox 4">
            <a:extLst>
              <a:ext uri="{FF2B5EF4-FFF2-40B4-BE49-F238E27FC236}">
                <a16:creationId xmlns:a16="http://schemas.microsoft.com/office/drawing/2014/main" id="{9991984C-D218-7D46-B4E0-272C6C3E55D2}"/>
              </a:ext>
            </a:extLst>
          </p:cNvPr>
          <p:cNvSpPr txBox="1"/>
          <p:nvPr/>
        </p:nvSpPr>
        <p:spPr>
          <a:xfrm>
            <a:off x="468248" y="5374223"/>
            <a:ext cx="3528466" cy="646331"/>
          </a:xfrm>
          <a:prstGeom prst="rect">
            <a:avLst/>
          </a:prstGeom>
          <a:noFill/>
        </p:spPr>
        <p:txBody>
          <a:bodyPr wrap="none" rtlCol="0">
            <a:spAutoFit/>
          </a:bodyPr>
          <a:lstStyle/>
          <a:p>
            <a:r>
              <a:rPr lang="en-US" dirty="0"/>
              <a:t>PANTS – discussing private parts </a:t>
            </a:r>
          </a:p>
          <a:p>
            <a:r>
              <a:rPr lang="en-US" dirty="0"/>
              <a:t>with your child </a:t>
            </a:r>
          </a:p>
        </p:txBody>
      </p:sp>
      <p:pic>
        <p:nvPicPr>
          <p:cNvPr id="6" name="Picture 5">
            <a:hlinkClick r:id="rId6"/>
            <a:extLst>
              <a:ext uri="{FF2B5EF4-FFF2-40B4-BE49-F238E27FC236}">
                <a16:creationId xmlns:a16="http://schemas.microsoft.com/office/drawing/2014/main" id="{70B69CDB-669A-FF44-8460-64C566F485F0}"/>
              </a:ext>
            </a:extLst>
          </p:cNvPr>
          <p:cNvPicPr>
            <a:picLocks noChangeAspect="1"/>
          </p:cNvPicPr>
          <p:nvPr/>
        </p:nvPicPr>
        <p:blipFill>
          <a:blip r:embed="rId7"/>
          <a:stretch>
            <a:fillRect/>
          </a:stretch>
        </p:blipFill>
        <p:spPr>
          <a:xfrm>
            <a:off x="4350494" y="3244468"/>
            <a:ext cx="2527300" cy="596900"/>
          </a:xfrm>
          <a:prstGeom prst="rect">
            <a:avLst/>
          </a:prstGeom>
        </p:spPr>
      </p:pic>
      <p:sp>
        <p:nvSpPr>
          <p:cNvPr id="7" name="TextBox 6">
            <a:extLst>
              <a:ext uri="{FF2B5EF4-FFF2-40B4-BE49-F238E27FC236}">
                <a16:creationId xmlns:a16="http://schemas.microsoft.com/office/drawing/2014/main" id="{E3B29D20-5093-8649-90E3-AF33D029C6AC}"/>
              </a:ext>
            </a:extLst>
          </p:cNvPr>
          <p:cNvSpPr txBox="1"/>
          <p:nvPr/>
        </p:nvSpPr>
        <p:spPr>
          <a:xfrm>
            <a:off x="4483866" y="3885535"/>
            <a:ext cx="2438616" cy="369332"/>
          </a:xfrm>
          <a:prstGeom prst="rect">
            <a:avLst/>
          </a:prstGeom>
          <a:noFill/>
        </p:spPr>
        <p:txBody>
          <a:bodyPr wrap="none" rtlCol="0">
            <a:spAutoFit/>
          </a:bodyPr>
          <a:lstStyle/>
          <a:p>
            <a:r>
              <a:rPr lang="en-US" dirty="0"/>
              <a:t>Talking about puberty</a:t>
            </a:r>
          </a:p>
        </p:txBody>
      </p:sp>
      <p:pic>
        <p:nvPicPr>
          <p:cNvPr id="8" name="Picture 7">
            <a:hlinkClick r:id="rId8"/>
            <a:extLst>
              <a:ext uri="{FF2B5EF4-FFF2-40B4-BE49-F238E27FC236}">
                <a16:creationId xmlns:a16="http://schemas.microsoft.com/office/drawing/2014/main" id="{F7E35D17-EC7D-3148-8F66-A6872C67EA7C}"/>
              </a:ext>
            </a:extLst>
          </p:cNvPr>
          <p:cNvPicPr>
            <a:picLocks noChangeAspect="1"/>
          </p:cNvPicPr>
          <p:nvPr/>
        </p:nvPicPr>
        <p:blipFill>
          <a:blip r:embed="rId9"/>
          <a:stretch>
            <a:fillRect/>
          </a:stretch>
        </p:blipFill>
        <p:spPr>
          <a:xfrm>
            <a:off x="4242543" y="4465112"/>
            <a:ext cx="2743200" cy="457200"/>
          </a:xfrm>
          <a:prstGeom prst="rect">
            <a:avLst/>
          </a:prstGeom>
        </p:spPr>
      </p:pic>
      <p:sp>
        <p:nvSpPr>
          <p:cNvPr id="9" name="TextBox 8">
            <a:extLst>
              <a:ext uri="{FF2B5EF4-FFF2-40B4-BE49-F238E27FC236}">
                <a16:creationId xmlns:a16="http://schemas.microsoft.com/office/drawing/2014/main" id="{E878C75E-FE85-8D4A-A162-482B31242CF5}"/>
              </a:ext>
            </a:extLst>
          </p:cNvPr>
          <p:cNvSpPr txBox="1"/>
          <p:nvPr/>
        </p:nvSpPr>
        <p:spPr>
          <a:xfrm>
            <a:off x="4483866" y="4947891"/>
            <a:ext cx="2624565" cy="369332"/>
          </a:xfrm>
          <a:prstGeom prst="rect">
            <a:avLst/>
          </a:prstGeom>
          <a:noFill/>
        </p:spPr>
        <p:txBody>
          <a:bodyPr wrap="none" rtlCol="0">
            <a:spAutoFit/>
          </a:bodyPr>
          <a:lstStyle/>
          <a:p>
            <a:r>
              <a:rPr lang="en-US" dirty="0"/>
              <a:t>Talking about sexuality </a:t>
            </a:r>
          </a:p>
        </p:txBody>
      </p:sp>
    </p:spTree>
    <p:extLst>
      <p:ext uri="{BB962C8B-B14F-4D97-AF65-F5344CB8AC3E}">
        <p14:creationId xmlns:p14="http://schemas.microsoft.com/office/powerpoint/2010/main" val="49662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648072"/>
          </a:xfrm>
        </p:spPr>
        <p:txBody>
          <a:bodyPr/>
          <a:lstStyle/>
          <a:p>
            <a:r>
              <a:rPr lang="en-GB" dirty="0"/>
              <a:t>What is RSHE?</a:t>
            </a:r>
            <a:endParaRPr lang="en-GB" sz="1600" dirty="0"/>
          </a:p>
        </p:txBody>
      </p:sp>
      <p:sp>
        <p:nvSpPr>
          <p:cNvPr id="3" name="Content Placeholder 2"/>
          <p:cNvSpPr>
            <a:spLocks noGrp="1"/>
          </p:cNvSpPr>
          <p:nvPr>
            <p:ph idx="1"/>
          </p:nvPr>
        </p:nvSpPr>
        <p:spPr>
          <a:xfrm>
            <a:off x="467544" y="1100628"/>
            <a:ext cx="6912768" cy="5280700"/>
          </a:xfrm>
        </p:spPr>
        <p:txBody>
          <a:bodyPr>
            <a:normAutofit fontScale="40000" lnSpcReduction="20000"/>
          </a:bodyPr>
          <a:lstStyle/>
          <a:p>
            <a:r>
              <a:rPr lang="en-GB" sz="4200" b="0" dirty="0">
                <a:cs typeface="Arial" panose="020B0604020202020204" pitchFamily="34" charset="0"/>
              </a:rPr>
              <a:t>The Department for Education has introduced compulsory RSHE from September 2020 for all primary schools. Due </a:t>
            </a:r>
            <a:r>
              <a:rPr lang="en-GB" sz="4200" dirty="0">
                <a:cs typeface="Arial" panose="020B0604020202020204" pitchFamily="34" charset="0"/>
              </a:rPr>
              <a:t>to the impact of Covid-19 this has been pushed back </a:t>
            </a:r>
            <a:r>
              <a:rPr lang="en-GB" sz="4200" dirty="0" smtClean="0">
                <a:cs typeface="Arial" panose="020B0604020202020204" pitchFamily="34" charset="0"/>
              </a:rPr>
              <a:t>to 2021</a:t>
            </a:r>
            <a:r>
              <a:rPr lang="en-GB" sz="4200" dirty="0">
                <a:cs typeface="Arial" panose="020B0604020202020204" pitchFamily="34" charset="0"/>
              </a:rPr>
              <a:t>.</a:t>
            </a:r>
          </a:p>
          <a:p>
            <a:r>
              <a:rPr lang="en-GB" sz="4200" dirty="0">
                <a:cs typeface="Arial" panose="020B0604020202020204" pitchFamily="34" charset="0"/>
              </a:rPr>
              <a:t>The aim of RSHE is to give young people the information they need to help them develop healthy, nurturing relationships of all kinds, not just intimate relationships. It should enable them to know what a healthy relationship looks like and what makes a good friend, a good colleague and a successful marriage or other type of committed relationship.</a:t>
            </a:r>
          </a:p>
          <a:p>
            <a:r>
              <a:rPr lang="en-GB" sz="4200" dirty="0">
                <a:cs typeface="Arial" panose="020B0604020202020204" pitchFamily="34" charset="0"/>
              </a:rPr>
              <a:t>It should teach what is acceptable and unacceptable behaviours in relationships.</a:t>
            </a:r>
          </a:p>
          <a:p>
            <a:r>
              <a:rPr lang="en-GB" sz="4200" dirty="0">
                <a:cs typeface="Arial" panose="020B0604020202020204" pitchFamily="34" charset="0"/>
              </a:rPr>
              <a:t>Pupils will understand the positive effects that good relationships have on their mental wellbeing, identify when relationships are not right and understand how such situations can be managed.</a:t>
            </a:r>
          </a:p>
          <a:p>
            <a:r>
              <a:rPr lang="en-GB" sz="4200" dirty="0">
                <a:cs typeface="Arial" panose="020B0604020202020204" pitchFamily="34" charset="0"/>
              </a:rPr>
              <a:t>The Department for Education recommends that all primary schools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endParaRPr lang="en-GB" sz="4200" dirty="0">
              <a:latin typeface="Arial" panose="020B0604020202020204" pitchFamily="34" charset="0"/>
              <a:cs typeface="Arial" panose="020B0604020202020204" pitchFamily="34" charset="0"/>
            </a:endParaRPr>
          </a:p>
          <a:p>
            <a:endParaRPr lang="en-GB" sz="4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70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367832" cy="1320800"/>
          </a:xfrm>
        </p:spPr>
        <p:txBody>
          <a:bodyPr>
            <a:normAutofit fontScale="90000"/>
          </a:bodyPr>
          <a:lstStyle/>
          <a:p>
            <a:r>
              <a:rPr lang="en-GB" dirty="0"/>
              <a:t>Why is Relationships, Sex and Health (RSHE) Education in Schools Important?</a:t>
            </a:r>
          </a:p>
        </p:txBody>
      </p:sp>
      <p:sp>
        <p:nvSpPr>
          <p:cNvPr id="3" name="Content Placeholder 2"/>
          <p:cNvSpPr>
            <a:spLocks noGrp="1"/>
          </p:cNvSpPr>
          <p:nvPr>
            <p:ph idx="1"/>
          </p:nvPr>
        </p:nvSpPr>
        <p:spPr>
          <a:xfrm>
            <a:off x="242985" y="1844824"/>
            <a:ext cx="7304359" cy="3410003"/>
          </a:xfrm>
        </p:spPr>
        <p:txBody>
          <a:bodyPr>
            <a:noAutofit/>
          </a:bodyPr>
          <a:lstStyle/>
          <a:p>
            <a:r>
              <a:rPr lang="en-GB" sz="1400" dirty="0"/>
              <a:t>High quality RSE helps create safe school communities in which students can grow, learn, and develop positive, healthy behaviour for life, and for the following reasons: </a:t>
            </a:r>
          </a:p>
          <a:p>
            <a:r>
              <a:rPr lang="en-GB" sz="1400" dirty="0"/>
              <a:t>Schools maintain a statutory obligation under the Children Act (2004) to promote their students’ wellbeing and under the Education Act (2002) to prepare children and young people for the challenges, opportunities and responsibilities of adult life. A comprehensive RSHE programme can have a positive impact on students’ health and wellbeing and their ability to achieve, and can play a crucial part in meeting these obligations. </a:t>
            </a:r>
          </a:p>
          <a:p>
            <a:r>
              <a:rPr lang="en-GB" sz="1400" dirty="0"/>
              <a:t>Technology is evolving at a tremendous pace. The need to protect children and young people from inappropriate online content, cyberbullying and exploitation is a growing concern. A comprehensive RSE programme can support in addressing these issues. </a:t>
            </a:r>
          </a:p>
          <a:p>
            <a:r>
              <a:rPr lang="en-GB" sz="1400" dirty="0"/>
              <a:t>We would want all pupils to grow with the knowledge of natural changes before they happen, and pupils can encounter puberty at a relatively young age.  For example, while the average age for a girl to begin menstruation in the UK is 12, many begin in Y6 and some in Y5. </a:t>
            </a:r>
          </a:p>
          <a:p>
            <a:r>
              <a:rPr lang="en-GB" sz="1400" dirty="0"/>
              <a:t>Safeguarding children is at the heart of Relationships, Sex and Health Education.</a:t>
            </a:r>
          </a:p>
        </p:txBody>
      </p:sp>
    </p:spTree>
    <p:extLst>
      <p:ext uri="{BB962C8B-B14F-4D97-AF65-F5344CB8AC3E}">
        <p14:creationId xmlns:p14="http://schemas.microsoft.com/office/powerpoint/2010/main" val="335096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52"/>
            <a:ext cx="7520940" cy="548640"/>
          </a:xfrm>
        </p:spPr>
        <p:txBody>
          <a:bodyPr>
            <a:normAutofit fontScale="90000"/>
          </a:bodyPr>
          <a:lstStyle/>
          <a:p>
            <a:r>
              <a:rPr lang="en-GB" dirty="0"/>
              <a:t>What are the benefits of teaching RSE?</a:t>
            </a:r>
          </a:p>
        </p:txBody>
      </p:sp>
      <p:sp>
        <p:nvSpPr>
          <p:cNvPr id="3" name="TextBox 2"/>
          <p:cNvSpPr txBox="1"/>
          <p:nvPr/>
        </p:nvSpPr>
        <p:spPr>
          <a:xfrm>
            <a:off x="271906" y="1340768"/>
            <a:ext cx="7236296" cy="3970318"/>
          </a:xfrm>
          <a:prstGeom prst="rect">
            <a:avLst/>
          </a:prstGeom>
          <a:noFill/>
        </p:spPr>
        <p:txBody>
          <a:bodyPr wrap="square" rtlCol="0">
            <a:spAutoFit/>
          </a:bodyPr>
          <a:lstStyle/>
          <a:p>
            <a:r>
              <a:rPr lang="en-GB" dirty="0">
                <a:cs typeface="Arial" panose="020B0604020202020204" pitchFamily="34" charset="0"/>
              </a:rPr>
              <a:t>RSE explains the positive qualities of relationships, such as trust, respect and commitment as well as recognising that there are different types of relationships and families.</a:t>
            </a:r>
          </a:p>
          <a:p>
            <a:endParaRPr lang="en-GB" dirty="0">
              <a:cs typeface="Arial" panose="020B0604020202020204" pitchFamily="34" charset="0"/>
            </a:endParaRPr>
          </a:p>
          <a:p>
            <a:r>
              <a:rPr lang="en-GB" dirty="0">
                <a:cs typeface="Arial" panose="020B0604020202020204" pitchFamily="34" charset="0"/>
              </a:rPr>
              <a:t>It raises the importance of educating children about gender equality, consent, relationships and sex in an age appropriate way.</a:t>
            </a:r>
          </a:p>
          <a:p>
            <a:endParaRPr lang="en-GB" dirty="0">
              <a:cs typeface="Arial" panose="020B0604020202020204" pitchFamily="34" charset="0"/>
            </a:endParaRPr>
          </a:p>
          <a:p>
            <a:r>
              <a:rPr lang="en-GB" dirty="0">
                <a:cs typeface="Arial" panose="020B0604020202020204" pitchFamily="34" charset="0"/>
              </a:rPr>
              <a:t>RSE can provide young people with the knowledge required to resist peer, partner and media pressure and understand issues of consent as well as what is and is not appropriate behaviour.</a:t>
            </a:r>
          </a:p>
          <a:p>
            <a:endParaRPr lang="en-GB" dirty="0">
              <a:cs typeface="Arial" panose="020B0604020202020204" pitchFamily="34" charset="0"/>
            </a:endParaRPr>
          </a:p>
          <a:p>
            <a:r>
              <a:rPr lang="en-GB" dirty="0"/>
              <a:t>Teaching at school will complement (NOT REPLACE) and reinforce the lessons families teach their children as they grow up.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5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 y="150312"/>
            <a:ext cx="7632849" cy="1320800"/>
          </a:xfrm>
        </p:spPr>
        <p:txBody>
          <a:bodyPr/>
          <a:lstStyle/>
          <a:p>
            <a:r>
              <a:rPr lang="en-GB" dirty="0"/>
              <a:t>Overview of Teaching Expectations</a:t>
            </a:r>
          </a:p>
        </p:txBody>
      </p:sp>
      <p:pic>
        <p:nvPicPr>
          <p:cNvPr id="4" name="Picture 3"/>
          <p:cNvPicPr>
            <a:picLocks noChangeAspect="1"/>
          </p:cNvPicPr>
          <p:nvPr/>
        </p:nvPicPr>
        <p:blipFill rotWithShape="1">
          <a:blip r:embed="rId3"/>
          <a:srcRect l="12813" t="19351" r="13811" b="23467"/>
          <a:stretch/>
        </p:blipFill>
        <p:spPr>
          <a:xfrm>
            <a:off x="365906" y="1052736"/>
            <a:ext cx="6871259" cy="3658722"/>
          </a:xfrm>
          <a:prstGeom prst="rect">
            <a:avLst/>
          </a:prstGeom>
          <a:solidFill>
            <a:schemeClr val="accent2"/>
          </a:solidFill>
        </p:spPr>
      </p:pic>
      <p:sp>
        <p:nvSpPr>
          <p:cNvPr id="6" name="TextBox 5"/>
          <p:cNvSpPr txBox="1"/>
          <p:nvPr/>
        </p:nvSpPr>
        <p:spPr>
          <a:xfrm>
            <a:off x="489169" y="5013717"/>
            <a:ext cx="7128792" cy="1200329"/>
          </a:xfrm>
          <a:prstGeom prst="rect">
            <a:avLst/>
          </a:prstGeom>
          <a:noFill/>
        </p:spPr>
        <p:txBody>
          <a:bodyPr wrap="square" rtlCol="0">
            <a:spAutoFit/>
          </a:bodyPr>
          <a:lstStyle/>
          <a:p>
            <a:r>
              <a:rPr lang="en-GB" dirty="0"/>
              <a:t>Sex education is not compulsory in primary schools. Teaching sex education is tailored to take account of the age and the physical maturity of the pupils and allows parents to withdraw their children where requested.</a:t>
            </a:r>
          </a:p>
        </p:txBody>
      </p:sp>
    </p:spTree>
    <p:extLst>
      <p:ext uri="{BB962C8B-B14F-4D97-AF65-F5344CB8AC3E}">
        <p14:creationId xmlns:p14="http://schemas.microsoft.com/office/powerpoint/2010/main" val="292091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788"/>
            <a:ext cx="6984776" cy="1320800"/>
          </a:xfrm>
        </p:spPr>
        <p:txBody>
          <a:bodyPr/>
          <a:lstStyle/>
          <a:p>
            <a:r>
              <a:rPr lang="en-GB" dirty="0"/>
              <a:t>How will we be teaching RSHE?</a:t>
            </a:r>
          </a:p>
        </p:txBody>
      </p:sp>
      <p:sp>
        <p:nvSpPr>
          <p:cNvPr id="3" name="TextBox 2"/>
          <p:cNvSpPr txBox="1"/>
          <p:nvPr/>
        </p:nvSpPr>
        <p:spPr>
          <a:xfrm>
            <a:off x="230586" y="1124744"/>
            <a:ext cx="7509766" cy="3693319"/>
          </a:xfrm>
          <a:prstGeom prst="rect">
            <a:avLst/>
          </a:prstGeom>
          <a:noFill/>
        </p:spPr>
        <p:txBody>
          <a:bodyPr wrap="square" rtlCol="0">
            <a:spAutoFit/>
          </a:bodyPr>
          <a:lstStyle/>
          <a:p>
            <a:pPr fontAlgn="auto">
              <a:spcBef>
                <a:spcPts val="0"/>
              </a:spcBef>
              <a:spcAft>
                <a:spcPts val="0"/>
              </a:spcAft>
              <a:defRPr/>
            </a:pPr>
            <a:r>
              <a:rPr lang="en-GB" dirty="0"/>
              <a:t>We </a:t>
            </a:r>
            <a:r>
              <a:rPr lang="en-GB" dirty="0" smtClean="0"/>
              <a:t>follow the </a:t>
            </a:r>
            <a:r>
              <a:rPr lang="en-GB" dirty="0"/>
              <a:t>RSHE program by the Christopher Winters Project . </a:t>
            </a:r>
          </a:p>
          <a:p>
            <a:pPr fontAlgn="auto">
              <a:spcBef>
                <a:spcPts val="0"/>
              </a:spcBef>
              <a:spcAft>
                <a:spcPts val="0"/>
              </a:spcAft>
              <a:defRPr/>
            </a:pPr>
            <a:endParaRPr lang="en-GB" dirty="0"/>
          </a:p>
          <a:p>
            <a:pPr fontAlgn="auto">
              <a:spcBef>
                <a:spcPts val="0"/>
              </a:spcBef>
              <a:spcAft>
                <a:spcPts val="0"/>
              </a:spcAft>
              <a:defRPr/>
            </a:pPr>
            <a:r>
              <a:rPr lang="en-GB" dirty="0"/>
              <a:t>The Christopher Winter Project has content organised by year group, from YR – Y6. A  comprehensive programme gives children and young people essential skills for building positive, enjoyable, respectful and non-exploitative relationships and staying safe both on and offline.  This is based on three lessons for each year group which will be taught in the Summer 2 term. It is designed to support and enhance the units covered by the PSHE scheme. </a:t>
            </a:r>
          </a:p>
          <a:p>
            <a:pPr fontAlgn="auto">
              <a:spcBef>
                <a:spcPts val="0"/>
              </a:spcBef>
              <a:spcAft>
                <a:spcPts val="0"/>
              </a:spcAft>
              <a:defRP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78165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317D-95D1-1E49-8A39-262880DF8335}"/>
              </a:ext>
            </a:extLst>
          </p:cNvPr>
          <p:cNvSpPr>
            <a:spLocks noGrp="1"/>
          </p:cNvSpPr>
          <p:nvPr>
            <p:ph type="title"/>
          </p:nvPr>
        </p:nvSpPr>
        <p:spPr>
          <a:xfrm>
            <a:off x="178066" y="175530"/>
            <a:ext cx="5028665" cy="1136101"/>
          </a:xfrm>
        </p:spPr>
        <p:txBody>
          <a:bodyPr>
            <a:normAutofit fontScale="90000"/>
          </a:bodyPr>
          <a:lstStyle/>
          <a:p>
            <a:r>
              <a:rPr lang="en-US" dirty="0"/>
              <a:t>Examples of lessons and images shared </a:t>
            </a:r>
          </a:p>
        </p:txBody>
      </p:sp>
      <p:pic>
        <p:nvPicPr>
          <p:cNvPr id="4" name="Picture 3">
            <a:extLst>
              <a:ext uri="{FF2B5EF4-FFF2-40B4-BE49-F238E27FC236}">
                <a16:creationId xmlns:a16="http://schemas.microsoft.com/office/drawing/2014/main" id="{FF02EEFF-CFFB-5644-9517-21BB7220145F}"/>
              </a:ext>
            </a:extLst>
          </p:cNvPr>
          <p:cNvPicPr>
            <a:picLocks noChangeAspect="1"/>
          </p:cNvPicPr>
          <p:nvPr/>
        </p:nvPicPr>
        <p:blipFill>
          <a:blip r:embed="rId2"/>
          <a:stretch>
            <a:fillRect/>
          </a:stretch>
        </p:blipFill>
        <p:spPr>
          <a:xfrm>
            <a:off x="178066" y="2225535"/>
            <a:ext cx="2019300" cy="1435100"/>
          </a:xfrm>
          <a:prstGeom prst="rect">
            <a:avLst/>
          </a:prstGeom>
        </p:spPr>
      </p:pic>
      <p:pic>
        <p:nvPicPr>
          <p:cNvPr id="5" name="Picture 4">
            <a:extLst>
              <a:ext uri="{FF2B5EF4-FFF2-40B4-BE49-F238E27FC236}">
                <a16:creationId xmlns:a16="http://schemas.microsoft.com/office/drawing/2014/main" id="{9534D03C-3251-AA4A-ADDD-C94596556138}"/>
              </a:ext>
            </a:extLst>
          </p:cNvPr>
          <p:cNvPicPr>
            <a:picLocks noChangeAspect="1"/>
          </p:cNvPicPr>
          <p:nvPr/>
        </p:nvPicPr>
        <p:blipFill>
          <a:blip r:embed="rId3"/>
          <a:stretch>
            <a:fillRect/>
          </a:stretch>
        </p:blipFill>
        <p:spPr>
          <a:xfrm>
            <a:off x="2236624" y="2367157"/>
            <a:ext cx="2171700" cy="1485900"/>
          </a:xfrm>
          <a:prstGeom prst="rect">
            <a:avLst/>
          </a:prstGeom>
        </p:spPr>
      </p:pic>
      <p:pic>
        <p:nvPicPr>
          <p:cNvPr id="6" name="Picture 5">
            <a:extLst>
              <a:ext uri="{FF2B5EF4-FFF2-40B4-BE49-F238E27FC236}">
                <a16:creationId xmlns:a16="http://schemas.microsoft.com/office/drawing/2014/main" id="{A2F2CCDA-A686-8D46-8D1D-E03A554952D6}"/>
              </a:ext>
            </a:extLst>
          </p:cNvPr>
          <p:cNvPicPr>
            <a:picLocks noChangeAspect="1"/>
          </p:cNvPicPr>
          <p:nvPr/>
        </p:nvPicPr>
        <p:blipFill>
          <a:blip r:embed="rId4"/>
          <a:stretch>
            <a:fillRect/>
          </a:stretch>
        </p:blipFill>
        <p:spPr>
          <a:xfrm>
            <a:off x="2303490" y="3714750"/>
            <a:ext cx="2120900" cy="1498600"/>
          </a:xfrm>
          <a:prstGeom prst="rect">
            <a:avLst/>
          </a:prstGeom>
        </p:spPr>
      </p:pic>
      <p:pic>
        <p:nvPicPr>
          <p:cNvPr id="7" name="Picture 6">
            <a:extLst>
              <a:ext uri="{FF2B5EF4-FFF2-40B4-BE49-F238E27FC236}">
                <a16:creationId xmlns:a16="http://schemas.microsoft.com/office/drawing/2014/main" id="{4AF11FB5-3ECC-A04A-9603-E112F2092B1E}"/>
              </a:ext>
            </a:extLst>
          </p:cNvPr>
          <p:cNvPicPr>
            <a:picLocks noChangeAspect="1"/>
          </p:cNvPicPr>
          <p:nvPr/>
        </p:nvPicPr>
        <p:blipFill>
          <a:blip r:embed="rId5"/>
          <a:stretch>
            <a:fillRect/>
          </a:stretch>
        </p:blipFill>
        <p:spPr>
          <a:xfrm>
            <a:off x="60685" y="3689350"/>
            <a:ext cx="2146300" cy="1524000"/>
          </a:xfrm>
          <a:prstGeom prst="rect">
            <a:avLst/>
          </a:prstGeom>
        </p:spPr>
      </p:pic>
      <p:pic>
        <p:nvPicPr>
          <p:cNvPr id="8" name="Picture 7">
            <a:extLst>
              <a:ext uri="{FF2B5EF4-FFF2-40B4-BE49-F238E27FC236}">
                <a16:creationId xmlns:a16="http://schemas.microsoft.com/office/drawing/2014/main" id="{10358A08-20D5-C04D-A2C0-38006DA603FC}"/>
              </a:ext>
            </a:extLst>
          </p:cNvPr>
          <p:cNvPicPr>
            <a:picLocks noChangeAspect="1"/>
          </p:cNvPicPr>
          <p:nvPr/>
        </p:nvPicPr>
        <p:blipFill>
          <a:blip r:embed="rId6"/>
          <a:stretch>
            <a:fillRect/>
          </a:stretch>
        </p:blipFill>
        <p:spPr>
          <a:xfrm>
            <a:off x="5531045" y="214085"/>
            <a:ext cx="3494038" cy="2399995"/>
          </a:xfrm>
          <a:prstGeom prst="rect">
            <a:avLst/>
          </a:prstGeom>
        </p:spPr>
      </p:pic>
      <p:sp>
        <p:nvSpPr>
          <p:cNvPr id="9" name="TextBox 8">
            <a:extLst>
              <a:ext uri="{FF2B5EF4-FFF2-40B4-BE49-F238E27FC236}">
                <a16:creationId xmlns:a16="http://schemas.microsoft.com/office/drawing/2014/main" id="{BD1E66A0-2390-904A-94D9-EE6616058811}"/>
              </a:ext>
            </a:extLst>
          </p:cNvPr>
          <p:cNvSpPr txBox="1"/>
          <p:nvPr/>
        </p:nvSpPr>
        <p:spPr>
          <a:xfrm>
            <a:off x="6695890" y="191564"/>
            <a:ext cx="820866" cy="369332"/>
          </a:xfrm>
          <a:prstGeom prst="rect">
            <a:avLst/>
          </a:prstGeom>
          <a:noFill/>
        </p:spPr>
        <p:txBody>
          <a:bodyPr wrap="none" rtlCol="0">
            <a:spAutoFit/>
          </a:bodyPr>
          <a:lstStyle/>
          <a:p>
            <a:r>
              <a:rPr lang="en-US" dirty="0"/>
              <a:t>Year 2</a:t>
            </a:r>
          </a:p>
        </p:txBody>
      </p:sp>
      <p:sp>
        <p:nvSpPr>
          <p:cNvPr id="10" name="TextBox 9">
            <a:extLst>
              <a:ext uri="{FF2B5EF4-FFF2-40B4-BE49-F238E27FC236}">
                <a16:creationId xmlns:a16="http://schemas.microsoft.com/office/drawing/2014/main" id="{A8C33023-6D5E-5E4F-8B1F-8370EED7DCCC}"/>
              </a:ext>
            </a:extLst>
          </p:cNvPr>
          <p:cNvSpPr txBox="1"/>
          <p:nvPr/>
        </p:nvSpPr>
        <p:spPr>
          <a:xfrm>
            <a:off x="279254" y="1865351"/>
            <a:ext cx="820866" cy="369332"/>
          </a:xfrm>
          <a:prstGeom prst="rect">
            <a:avLst/>
          </a:prstGeom>
          <a:noFill/>
        </p:spPr>
        <p:txBody>
          <a:bodyPr wrap="none" rtlCol="0">
            <a:spAutoFit/>
          </a:bodyPr>
          <a:lstStyle/>
          <a:p>
            <a:r>
              <a:rPr lang="en-US" dirty="0"/>
              <a:t>Year 6</a:t>
            </a:r>
          </a:p>
        </p:txBody>
      </p:sp>
      <p:pic>
        <p:nvPicPr>
          <p:cNvPr id="11" name="Picture 10">
            <a:extLst>
              <a:ext uri="{FF2B5EF4-FFF2-40B4-BE49-F238E27FC236}">
                <a16:creationId xmlns:a16="http://schemas.microsoft.com/office/drawing/2014/main" id="{FEFE7A7A-D5EB-0041-845D-C83583D11273}"/>
              </a:ext>
            </a:extLst>
          </p:cNvPr>
          <p:cNvPicPr>
            <a:picLocks noChangeAspect="1"/>
          </p:cNvPicPr>
          <p:nvPr/>
        </p:nvPicPr>
        <p:blipFill>
          <a:blip r:embed="rId7"/>
          <a:stretch>
            <a:fillRect/>
          </a:stretch>
        </p:blipFill>
        <p:spPr>
          <a:xfrm>
            <a:off x="6275446" y="4326870"/>
            <a:ext cx="1665173" cy="1110115"/>
          </a:xfrm>
          <a:prstGeom prst="rect">
            <a:avLst/>
          </a:prstGeom>
        </p:spPr>
      </p:pic>
      <p:pic>
        <p:nvPicPr>
          <p:cNvPr id="12" name="Picture 11">
            <a:extLst>
              <a:ext uri="{FF2B5EF4-FFF2-40B4-BE49-F238E27FC236}">
                <a16:creationId xmlns:a16="http://schemas.microsoft.com/office/drawing/2014/main" id="{F4665D65-C82C-3240-8BA5-9C30792DCFB4}"/>
              </a:ext>
            </a:extLst>
          </p:cNvPr>
          <p:cNvPicPr>
            <a:picLocks noChangeAspect="1"/>
          </p:cNvPicPr>
          <p:nvPr/>
        </p:nvPicPr>
        <p:blipFill>
          <a:blip r:embed="rId8"/>
          <a:stretch>
            <a:fillRect/>
          </a:stretch>
        </p:blipFill>
        <p:spPr>
          <a:xfrm>
            <a:off x="4501584" y="5458668"/>
            <a:ext cx="2005710" cy="1399332"/>
          </a:xfrm>
          <a:prstGeom prst="rect">
            <a:avLst/>
          </a:prstGeom>
        </p:spPr>
      </p:pic>
      <p:pic>
        <p:nvPicPr>
          <p:cNvPr id="13" name="Picture 12">
            <a:extLst>
              <a:ext uri="{FF2B5EF4-FFF2-40B4-BE49-F238E27FC236}">
                <a16:creationId xmlns:a16="http://schemas.microsoft.com/office/drawing/2014/main" id="{78386117-48DA-5741-A2BC-E2B9A9C38C82}"/>
              </a:ext>
            </a:extLst>
          </p:cNvPr>
          <p:cNvPicPr>
            <a:picLocks noChangeAspect="1"/>
          </p:cNvPicPr>
          <p:nvPr/>
        </p:nvPicPr>
        <p:blipFill>
          <a:blip r:embed="rId9"/>
          <a:stretch>
            <a:fillRect/>
          </a:stretch>
        </p:blipFill>
        <p:spPr>
          <a:xfrm>
            <a:off x="6573499" y="5620674"/>
            <a:ext cx="1602770" cy="1110115"/>
          </a:xfrm>
          <a:prstGeom prst="rect">
            <a:avLst/>
          </a:prstGeom>
        </p:spPr>
      </p:pic>
      <p:pic>
        <p:nvPicPr>
          <p:cNvPr id="14" name="Picture 13">
            <a:extLst>
              <a:ext uri="{FF2B5EF4-FFF2-40B4-BE49-F238E27FC236}">
                <a16:creationId xmlns:a16="http://schemas.microsoft.com/office/drawing/2014/main" id="{BCD07D25-46B5-EF40-84F4-B44932295798}"/>
              </a:ext>
            </a:extLst>
          </p:cNvPr>
          <p:cNvPicPr>
            <a:picLocks noChangeAspect="1"/>
          </p:cNvPicPr>
          <p:nvPr/>
        </p:nvPicPr>
        <p:blipFill>
          <a:blip r:embed="rId10"/>
          <a:stretch>
            <a:fillRect/>
          </a:stretch>
        </p:blipFill>
        <p:spPr>
          <a:xfrm>
            <a:off x="4630377" y="4243921"/>
            <a:ext cx="1598843" cy="1110114"/>
          </a:xfrm>
          <a:prstGeom prst="rect">
            <a:avLst/>
          </a:prstGeom>
        </p:spPr>
      </p:pic>
      <p:pic>
        <p:nvPicPr>
          <p:cNvPr id="15" name="Picture 14">
            <a:extLst>
              <a:ext uri="{FF2B5EF4-FFF2-40B4-BE49-F238E27FC236}">
                <a16:creationId xmlns:a16="http://schemas.microsoft.com/office/drawing/2014/main" id="{C4BCC0EF-A389-1B4D-9F59-89CC46F53A65}"/>
              </a:ext>
            </a:extLst>
          </p:cNvPr>
          <p:cNvPicPr>
            <a:picLocks noChangeAspect="1"/>
          </p:cNvPicPr>
          <p:nvPr/>
        </p:nvPicPr>
        <p:blipFill>
          <a:blip r:embed="rId11"/>
          <a:stretch>
            <a:fillRect/>
          </a:stretch>
        </p:blipFill>
        <p:spPr>
          <a:xfrm rot="5400000">
            <a:off x="7432045" y="3030972"/>
            <a:ext cx="1874742" cy="1308941"/>
          </a:xfrm>
          <a:prstGeom prst="rect">
            <a:avLst/>
          </a:prstGeom>
        </p:spPr>
      </p:pic>
      <p:pic>
        <p:nvPicPr>
          <p:cNvPr id="16" name="Picture 15">
            <a:extLst>
              <a:ext uri="{FF2B5EF4-FFF2-40B4-BE49-F238E27FC236}">
                <a16:creationId xmlns:a16="http://schemas.microsoft.com/office/drawing/2014/main" id="{F75CA42C-0936-1F48-84A2-FAD2C00DD8B9}"/>
              </a:ext>
            </a:extLst>
          </p:cNvPr>
          <p:cNvPicPr>
            <a:picLocks noChangeAspect="1"/>
          </p:cNvPicPr>
          <p:nvPr/>
        </p:nvPicPr>
        <p:blipFill>
          <a:blip r:embed="rId12"/>
          <a:stretch>
            <a:fillRect/>
          </a:stretch>
        </p:blipFill>
        <p:spPr>
          <a:xfrm>
            <a:off x="5603121" y="2765411"/>
            <a:ext cx="2089773" cy="1377771"/>
          </a:xfrm>
          <a:prstGeom prst="rect">
            <a:avLst/>
          </a:prstGeom>
        </p:spPr>
      </p:pic>
    </p:spTree>
    <p:extLst>
      <p:ext uri="{BB962C8B-B14F-4D97-AF65-F5344CB8AC3E}">
        <p14:creationId xmlns:p14="http://schemas.microsoft.com/office/powerpoint/2010/main" val="148235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72808" cy="1320800"/>
          </a:xfrm>
        </p:spPr>
        <p:txBody>
          <a:bodyPr>
            <a:normAutofit/>
          </a:bodyPr>
          <a:lstStyle/>
          <a:p>
            <a:r>
              <a:rPr lang="en-GB" sz="2400" dirty="0"/>
              <a:t>Lessons taught through Christopher Winter Project (RSHE)</a:t>
            </a:r>
          </a:p>
        </p:txBody>
      </p:sp>
      <p:graphicFrame>
        <p:nvGraphicFramePr>
          <p:cNvPr id="5" name="Table 4"/>
          <p:cNvGraphicFramePr>
            <a:graphicFrameLocks noGrp="1"/>
          </p:cNvGraphicFramePr>
          <p:nvPr>
            <p:extLst>
              <p:ext uri="{D42A27DB-BD31-4B8C-83A1-F6EECF244321}">
                <p14:modId xmlns:p14="http://schemas.microsoft.com/office/powerpoint/2010/main" val="1468429414"/>
              </p:ext>
            </p:extLst>
          </p:nvPr>
        </p:nvGraphicFramePr>
        <p:xfrm>
          <a:off x="323528" y="908720"/>
          <a:ext cx="8404225" cy="5719671"/>
        </p:xfrm>
        <a:graphic>
          <a:graphicData uri="http://schemas.openxmlformats.org/drawingml/2006/table">
            <a:tbl>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6748041">
                  <a:extLst>
                    <a:ext uri="{9D8B030D-6E8A-4147-A177-3AD203B41FA5}">
                      <a16:colId xmlns:a16="http://schemas.microsoft.com/office/drawing/2014/main" val="20002"/>
                    </a:ext>
                  </a:extLst>
                </a:gridCol>
              </a:tblGrid>
              <a:tr h="271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a:ln>
                            <a:noFill/>
                          </a:ln>
                          <a:solidFill>
                            <a:schemeClr val="tx1"/>
                          </a:solidFill>
                          <a:effectLst/>
                          <a:latin typeface="Calibri" pitchFamily="34" charset="0"/>
                          <a:ea typeface="Times New Roman" pitchFamily="18" charset="0"/>
                          <a:cs typeface="Calibri" pitchFamily="34" charset="0"/>
                        </a:rPr>
                        <a:t>YEAR</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TOPIC</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LESSON DETAILS </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EYFS</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Family and Friendship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Caring friendships- recognising the importance of friendship</a:t>
                      </a:r>
                    </a:p>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Being kind- recognise the importance of saying sorry and forgiveness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all families are different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1</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and Caring for Ourselves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Different friends- we are all different but still friends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Growing and Changing- how do we grow and change (life cycles)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and Care- explore different types of family and who cares for us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2</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Differences</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Differences- differences between males and females/ gender stereotypes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Male and Female Animals- male and female animals and lifecycles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Naming body parts- describe physical differences between boys and girls and name parts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3</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 and Keeping Safe</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Body differences- people are unique and respect differences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Personal space- appropriate and inappropriate contact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Help and support- explore different types of family and who to go to for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4</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up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Changes- human lifecycle</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What is puberty- physical and emotional changes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Healthy relationships- respect in relationships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5</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Puberty</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Talking about puberty- emotional and physical changes in puberty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The reproduction system- changes in more detail</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help and support- physical hygiene/ ways to get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446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6</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relationships and reproduction</a:t>
                      </a:r>
                      <a:endParaRPr kumimoji="0" lang="en-GB" alt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and reproduction</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communication in relationships- importance of communication and respect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conception and pregnancy- ways people might start a family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4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Online relationships- positive and negative communication</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382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 y="116632"/>
            <a:ext cx="7225216" cy="1320800"/>
          </a:xfrm>
        </p:spPr>
        <p:txBody>
          <a:bodyPr>
            <a:normAutofit fontScale="90000"/>
          </a:bodyPr>
          <a:lstStyle/>
          <a:p>
            <a:r>
              <a:rPr lang="en-GB" dirty="0"/>
              <a:t>Which other subjects does it relate to in the national curriculum?</a:t>
            </a:r>
            <a:br>
              <a:rPr lang="en-GB" dirty="0"/>
            </a:br>
            <a:endParaRPr lang="en-GB" dirty="0"/>
          </a:p>
        </p:txBody>
      </p:sp>
      <p:sp>
        <p:nvSpPr>
          <p:cNvPr id="5" name="Content Placeholder 2"/>
          <p:cNvSpPr txBox="1">
            <a:spLocks/>
          </p:cNvSpPr>
          <p:nvPr/>
        </p:nvSpPr>
        <p:spPr>
          <a:xfrm>
            <a:off x="-10345" y="1124744"/>
            <a:ext cx="7678689" cy="42125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b="1" u="sng" dirty="0">
                <a:solidFill>
                  <a:schemeClr val="accent1"/>
                </a:solidFill>
              </a:rPr>
              <a:t>Science</a:t>
            </a:r>
          </a:p>
          <a:p>
            <a:r>
              <a:rPr lang="en-GB" sz="1600" dirty="0"/>
              <a:t>In KS1 - </a:t>
            </a:r>
            <a:r>
              <a:rPr lang="en-US" sz="1600" dirty="0"/>
              <a:t>Pupils are taught to notice that animals, including humans, have offspring which grow into adults. They are also introduced to the processes of reproduction and growth in animals. The focus at this stage should be on questions that help pupils to </a:t>
            </a:r>
            <a:r>
              <a:rPr lang="en-US" sz="1600" dirty="0" err="1"/>
              <a:t>recognise</a:t>
            </a:r>
            <a:r>
              <a:rPr lang="en-US" sz="1600" dirty="0"/>
              <a:t> growth; they should not be expected to understand how reproduction occurs. The following examples might be used: egg, chick, chicken; egg, caterpillar, pupa, butterfly; spawn, tadpole, frog. Growing into adults can include reference to baby, toddler, child, teenager, adult.</a:t>
            </a:r>
          </a:p>
          <a:p>
            <a:r>
              <a:rPr lang="en-GB" sz="1600" dirty="0"/>
              <a:t>In Upper KS2 (Y5/6) - </a:t>
            </a:r>
            <a:r>
              <a:rPr lang="en-US" sz="1600" dirty="0"/>
              <a:t>Pupils are taught to describe the differences in the life cycles of a mammal, an amphibian, an insect and a bird and describe the life process of reproduction in some plants and animals. Pupils find out about different types of reproduction, including sexual and asexual reproduction in plants, and sexual reproduction in animals. They observe changes in an animal over a period of time (for example, by hatching and rearing chicks), comparing how different animals reproduce and grow.</a:t>
            </a:r>
          </a:p>
          <a:p>
            <a:r>
              <a:rPr lang="en-US" sz="1600" dirty="0"/>
              <a:t>Pupils are taught to describe the changes as humans develop to old age. Pupils draw a timeline to indicate stages in the growth and development of humans. </a:t>
            </a:r>
            <a:r>
              <a:rPr lang="en-US" sz="1600" b="1" dirty="0"/>
              <a:t>They learn about the changes experienced in puberty including the names of body parts.</a:t>
            </a:r>
            <a:endParaRPr lang="en-GB" sz="1600" b="1" dirty="0"/>
          </a:p>
        </p:txBody>
      </p:sp>
    </p:spTree>
    <p:extLst>
      <p:ext uri="{BB962C8B-B14F-4D97-AF65-F5344CB8AC3E}">
        <p14:creationId xmlns:p14="http://schemas.microsoft.com/office/powerpoint/2010/main" val="33748455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1860</TotalTime>
  <Words>1833</Words>
  <Application>Microsoft Office PowerPoint</Application>
  <PresentationFormat>On-screen Show (4:3)</PresentationFormat>
  <Paragraphs>118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Trebuchet MS</vt:lpstr>
      <vt:lpstr>Wingdings</vt:lpstr>
      <vt:lpstr>Wingdings 3</vt:lpstr>
      <vt:lpstr>Facet</vt:lpstr>
      <vt:lpstr>Relationships and Sex Education (RSE) Consultation</vt:lpstr>
      <vt:lpstr>What is RSHE?</vt:lpstr>
      <vt:lpstr>Why is Relationships, Sex and Health (RSHE) Education in Schools Important?</vt:lpstr>
      <vt:lpstr>What are the benefits of teaching RSE?</vt:lpstr>
      <vt:lpstr>Overview of Teaching Expectations</vt:lpstr>
      <vt:lpstr>How will we be teaching RSHE?</vt:lpstr>
      <vt:lpstr>Examples of lessons and images shared </vt:lpstr>
      <vt:lpstr>Lessons taught through Christopher Winter Project (RSHE)</vt:lpstr>
      <vt:lpstr>Which other subjects does it relate to in the national curriculum? </vt:lpstr>
      <vt:lpstr>Can parents withdraw their child?</vt:lpstr>
      <vt:lpstr>Which lessons can parents withdraw their children from?</vt:lpstr>
      <vt:lpstr>Does the new RSHE curriculum take account of my faith? </vt:lpstr>
      <vt:lpstr>Why are LBGT issues included?</vt:lpstr>
      <vt:lpstr>Additional resources to support conversations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health Education</dc:title>
  <dc:creator>Rebecca Glover</dc:creator>
  <cp:lastModifiedBy>Carolina Scarpati</cp:lastModifiedBy>
  <cp:revision>93</cp:revision>
  <cp:lastPrinted>2020-02-03T08:16:26Z</cp:lastPrinted>
  <dcterms:created xsi:type="dcterms:W3CDTF">2019-12-09T14:46:25Z</dcterms:created>
  <dcterms:modified xsi:type="dcterms:W3CDTF">2021-06-25T14:39:03Z</dcterms:modified>
</cp:coreProperties>
</file>