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6" r:id="rId2"/>
    <p:sldId id="258" r:id="rId3"/>
    <p:sldId id="257" r:id="rId4"/>
    <p:sldId id="273" r:id="rId5"/>
    <p:sldId id="275" r:id="rId6"/>
    <p:sldId id="274" r:id="rId7"/>
    <p:sldId id="276" r:id="rId8"/>
    <p:sldId id="277" r:id="rId9"/>
    <p:sldId id="261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7FF"/>
    <a:srgbClr val="FAE2FF"/>
    <a:srgbClr val="B9F3FF"/>
    <a:srgbClr val="26FF23"/>
    <a:srgbClr val="AE9E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86" d="100"/>
          <a:sy n="86" d="100"/>
        </p:scale>
        <p:origin x="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4EE8B-117E-4DCB-8D4B-F7AA00AD6D3B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E6997-5D43-46AE-8E56-D5FE29803C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252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5942B8-7402-42B9-8B6B-432B3802D2D8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7E77FDA-8952-438A-918D-34EC4959466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2852936"/>
            <a:ext cx="6400800" cy="1600200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Arial Rounded MT Bold" panose="020F0704030504030204" pitchFamily="34" charset="0"/>
              </a:rPr>
              <a:t>Year 5 and 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96095"/>
            <a:ext cx="8229600" cy="1470025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Arial Rounded MT Bold" panose="020F0704030504030204" pitchFamily="34" charset="0"/>
              </a:rPr>
              <a:t>Maths Workshop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304" y="2564904"/>
            <a:ext cx="1706116" cy="14217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49C09D-B2E6-427A-A23F-1EBFE1FB50D2}"/>
              </a:ext>
            </a:extLst>
          </p:cNvPr>
          <p:cNvSpPr txBox="1"/>
          <p:nvPr/>
        </p:nvSpPr>
        <p:spPr>
          <a:xfrm>
            <a:off x="586758" y="3717032"/>
            <a:ext cx="26890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0000"/>
                </a:solidFill>
              </a:rPr>
              <a:t>Teachers:</a:t>
            </a:r>
          </a:p>
          <a:p>
            <a:r>
              <a:rPr lang="en-GB" sz="2800" u="sng" dirty="0">
                <a:solidFill>
                  <a:srgbClr val="FF0000"/>
                </a:solidFill>
              </a:rPr>
              <a:t>Year 5</a:t>
            </a:r>
          </a:p>
          <a:p>
            <a:r>
              <a:rPr lang="en-GB" sz="2800" dirty="0">
                <a:solidFill>
                  <a:srgbClr val="FF0000"/>
                </a:solidFill>
              </a:rPr>
              <a:t>Rebecca Steel</a:t>
            </a:r>
          </a:p>
          <a:p>
            <a:r>
              <a:rPr lang="en-GB" sz="2800" dirty="0">
                <a:solidFill>
                  <a:srgbClr val="FF0000"/>
                </a:solidFill>
              </a:rPr>
              <a:t>Fiona McDonald</a:t>
            </a:r>
          </a:p>
          <a:p>
            <a:r>
              <a:rPr lang="en-GB" sz="2800" dirty="0">
                <a:solidFill>
                  <a:srgbClr val="FF0000"/>
                </a:solidFill>
              </a:rPr>
              <a:t>Oliver </a:t>
            </a:r>
            <a:r>
              <a:rPr lang="en-GB" sz="2800" dirty="0" err="1">
                <a:solidFill>
                  <a:srgbClr val="FF0000"/>
                </a:solidFill>
              </a:rPr>
              <a:t>Finegold</a:t>
            </a:r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3A0C2E-620E-49FA-B406-73C01055E03F}"/>
              </a:ext>
            </a:extLst>
          </p:cNvPr>
          <p:cNvSpPr txBox="1"/>
          <p:nvPr/>
        </p:nvSpPr>
        <p:spPr>
          <a:xfrm>
            <a:off x="5373066" y="3717032"/>
            <a:ext cx="4608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>
                <a:solidFill>
                  <a:srgbClr val="FF0000"/>
                </a:solidFill>
              </a:rPr>
              <a:t>Teachers:</a:t>
            </a:r>
          </a:p>
          <a:p>
            <a:r>
              <a:rPr lang="en-GB" sz="2800" u="sng" dirty="0">
                <a:solidFill>
                  <a:srgbClr val="FF0000"/>
                </a:solidFill>
              </a:rPr>
              <a:t>Year 6</a:t>
            </a:r>
          </a:p>
          <a:p>
            <a:r>
              <a:rPr lang="en-GB" sz="2800" dirty="0">
                <a:solidFill>
                  <a:srgbClr val="FF0000"/>
                </a:solidFill>
              </a:rPr>
              <a:t>Alison Clark</a:t>
            </a:r>
          </a:p>
          <a:p>
            <a:r>
              <a:rPr lang="en-GB" sz="2800" dirty="0">
                <a:solidFill>
                  <a:srgbClr val="FF0000"/>
                </a:solidFill>
              </a:rPr>
              <a:t>Laura McPherson</a:t>
            </a:r>
          </a:p>
          <a:p>
            <a:r>
              <a:rPr lang="en-GB" sz="2800" dirty="0">
                <a:solidFill>
                  <a:srgbClr val="FF0000"/>
                </a:solidFill>
              </a:rPr>
              <a:t>Samantha </a:t>
            </a:r>
            <a:r>
              <a:rPr lang="en-GB" sz="2800" dirty="0" err="1">
                <a:solidFill>
                  <a:srgbClr val="FF0000"/>
                </a:solidFill>
              </a:rPr>
              <a:t>Beeton</a:t>
            </a:r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39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>
                <a:latin typeface="Arial Rounded MT Bold"/>
                <a:cs typeface="Arial Rounded MT Bold"/>
              </a:rPr>
              <a:t>Questions – where can you find the answers?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School Website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Parents evenings</a:t>
            </a:r>
          </a:p>
          <a:p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Online Resources. </a:t>
            </a:r>
            <a:r>
              <a:rPr lang="en-US" dirty="0" err="1">
                <a:solidFill>
                  <a:srgbClr val="FF0000"/>
                </a:solidFill>
                <a:latin typeface="Arial Rounded MT Bold"/>
                <a:cs typeface="Arial Rounded MT Bold"/>
              </a:rPr>
              <a:t>Topmarks</a:t>
            </a:r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 is also a good website for </a:t>
            </a:r>
            <a:r>
              <a:rPr lang="en-US" dirty="0" err="1">
                <a:solidFill>
                  <a:srgbClr val="FF0000"/>
                </a:solidFill>
                <a:latin typeface="Arial Rounded MT Bold"/>
                <a:cs typeface="Arial Rounded MT Bold"/>
              </a:rPr>
              <a:t>Maths</a:t>
            </a:r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 games</a:t>
            </a:r>
          </a:p>
          <a:p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r>
              <a:rPr lang="en-US" dirty="0">
                <a:solidFill>
                  <a:srgbClr val="FF0000"/>
                </a:solidFill>
                <a:latin typeface="Arial Rounded MT Bold"/>
                <a:cs typeface="Arial Rounded MT Bold"/>
              </a:rPr>
              <a:t>Resources you can take away: rocket card for the appropriate year group, example arithmetic </a:t>
            </a:r>
            <a:r>
              <a:rPr lang="en-US">
                <a:solidFill>
                  <a:srgbClr val="FF0000"/>
                </a:solidFill>
                <a:latin typeface="Arial Rounded MT Bold"/>
                <a:cs typeface="Arial Rounded MT Bold"/>
              </a:rPr>
              <a:t>and reasoning papers.</a:t>
            </a:r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Arial Rounded MT Bold"/>
              <a:cs typeface="Arial Rounded MT Bol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8771" y="908720"/>
            <a:ext cx="1224136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3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0"/>
            <a:ext cx="7772400" cy="1143000"/>
          </a:xfrm>
        </p:spPr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Share what lessons are like in school</a:t>
            </a: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Share the idea of fluency first then building on this with reasoning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Share how we use concrete, pictorial, abstract (CPA) to build understanding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Supporting Children at Home – homework/rocket card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Year 6 SATs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National Curriculum Levels</a:t>
            </a: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304800"/>
            <a:ext cx="142732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8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5 and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6864" cy="4176464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Maths Curriculum </a:t>
            </a:r>
          </a:p>
          <a:p>
            <a:r>
              <a:rPr lang="en-GB" sz="1400" dirty="0">
                <a:latin typeface="Arial Rounded MT Bold" panose="020F0704030504030204" pitchFamily="34" charset="0"/>
              </a:rPr>
              <a:t>We follow White Rose – Mastery approach</a:t>
            </a:r>
          </a:p>
          <a:p>
            <a:r>
              <a:rPr lang="en-GB" sz="1400" dirty="0">
                <a:latin typeface="Arial Rounded MT Bold" panose="020F0704030504030204" pitchFamily="34" charset="0"/>
              </a:rPr>
              <a:t>Ensures confidence in fluency then challenges with reasoning</a:t>
            </a:r>
          </a:p>
          <a:p>
            <a:pPr marL="0" indent="0">
              <a:spcBef>
                <a:spcPts val="0"/>
              </a:spcBef>
              <a:buNone/>
            </a:pPr>
            <a:endParaRPr lang="en-GB" sz="13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400" dirty="0">
                <a:latin typeface="Arial Rounded MT Bold" panose="020F0704030504030204" pitchFamily="34" charset="0"/>
              </a:rPr>
              <a:t>       </a:t>
            </a:r>
            <a:endParaRPr lang="en-GB" sz="1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Concrete Resources</a:t>
            </a:r>
          </a:p>
          <a:p>
            <a:pPr marL="273050" indent="-273050">
              <a:lnSpc>
                <a:spcPct val="150000"/>
              </a:lnSpc>
              <a:spcBef>
                <a:spcPts val="0"/>
              </a:spcBef>
              <a:tabLst>
                <a:tab pos="541338" algn="l"/>
              </a:tabLst>
            </a:pPr>
            <a:r>
              <a:rPr lang="en-GB" sz="1300" dirty="0">
                <a:latin typeface="Arial Rounded MT Bold" panose="020F0704030504030204" pitchFamily="34" charset="0"/>
              </a:rPr>
              <a:t>Begin with concrete resources such as </a:t>
            </a:r>
            <a:r>
              <a:rPr lang="en-GB" sz="1300" dirty="0" err="1">
                <a:latin typeface="Arial Rounded MT Bold" panose="020F0704030504030204" pitchFamily="34" charset="0"/>
              </a:rPr>
              <a:t>diennes</a:t>
            </a:r>
            <a:r>
              <a:rPr lang="en-GB" sz="1300" dirty="0">
                <a:latin typeface="Arial Rounded MT Bold" panose="020F0704030504030204" pitchFamily="34" charset="0"/>
              </a:rPr>
              <a:t> and counters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300" dirty="0">
                <a:latin typeface="Arial Rounded MT Bold" panose="020F0704030504030204" pitchFamily="34" charset="0"/>
              </a:rPr>
              <a:t>Move towards pictorials representation – may be the same as the concrete or could be other things such as packets of pencils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300" dirty="0">
                <a:latin typeface="Arial Rounded MT Bold" panose="020F0704030504030204" pitchFamily="34" charset="0"/>
              </a:rPr>
              <a:t>When secure, move onto abstract methods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300" dirty="0">
                <a:latin typeface="Arial Rounded MT Bold" panose="020F0704030504030204" pitchFamily="34" charset="0"/>
              </a:rPr>
              <a:t>People often think older children don’t use resources so much but they do – helps develop a secure understanding of concepts</a:t>
            </a:r>
          </a:p>
          <a:p>
            <a:pPr marL="0" indent="0">
              <a:spcBef>
                <a:spcPts val="0"/>
              </a:spcBef>
              <a:buNone/>
            </a:pPr>
            <a:endParaRPr lang="en-GB" sz="1300" dirty="0">
              <a:latin typeface="Arial Rounded MT Bold" panose="020F07040305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GB" sz="13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>
              <a:spcBef>
                <a:spcPts val="0"/>
              </a:spcBef>
            </a:pPr>
            <a:r>
              <a:rPr lang="en-GB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Maths Vocabulary</a:t>
            </a:r>
          </a:p>
          <a:p>
            <a:pPr>
              <a:spcBef>
                <a:spcPts val="0"/>
              </a:spcBef>
            </a:pPr>
            <a:r>
              <a:rPr lang="en-GB" sz="13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en-GB" sz="1300" dirty="0">
                <a:latin typeface="Arial Rounded MT Bold" panose="020F0704030504030204" pitchFamily="34" charset="0"/>
              </a:rPr>
              <a:t>A continued focus on Maths language. This should now be more familiar and we will continue to embed it to further support reasoning and problem solving.</a:t>
            </a:r>
            <a:endParaRPr lang="en-GB" sz="1300" dirty="0">
              <a:solidFill>
                <a:schemeClr val="bg1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29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5 and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17638"/>
            <a:ext cx="7772400" cy="4675658"/>
          </a:xfrm>
        </p:spPr>
        <p:txBody>
          <a:bodyPr>
            <a:normAutofit fontScale="92500" lnSpcReduction="20000"/>
          </a:bodyPr>
          <a:lstStyle/>
          <a:p>
            <a:r>
              <a:rPr lang="en-GB" sz="3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Facts fluency</a:t>
            </a:r>
          </a:p>
          <a:p>
            <a:r>
              <a:rPr lang="en-GB" sz="1400" dirty="0">
                <a:latin typeface="Arial Rounded MT Bold" panose="020F0704030504030204" pitchFamily="34" charset="0"/>
              </a:rPr>
              <a:t>Big emphasis on knowing key numbers facts – this supports written calculation and is essential to become confident learners</a:t>
            </a:r>
          </a:p>
          <a:p>
            <a:r>
              <a:rPr lang="en-GB" sz="1400" dirty="0">
                <a:latin typeface="Arial Rounded MT Bold" panose="020F0704030504030204" pitchFamily="34" charset="0"/>
              </a:rPr>
              <a:t>Key facts they need to know: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400" dirty="0">
                <a:latin typeface="Arial Rounded MT Bold" panose="020F0704030504030204" pitchFamily="34" charset="0"/>
              </a:rPr>
              <a:t>Number bonds – all to 20, 100 and links to 1000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1400" dirty="0">
                <a:latin typeface="Arial Rounded MT Bold" panose="020F0704030504030204" pitchFamily="34" charset="0"/>
              </a:rPr>
              <a:t>Times tables up to 12x12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300" dirty="0">
                <a:latin typeface="Arial Rounded MT Bold" panose="020F0704030504030204" pitchFamily="34" charset="0"/>
              </a:rPr>
              <a:t>       </a:t>
            </a:r>
            <a:endParaRPr lang="en-GB" sz="15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GB" sz="3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Homework – year 5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Homework is all based on the rocket cards which have been uploaded to Google Classroom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All based on mental Maths targets previously taught therefore children should have some confidence in them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Written homework and sometimes a suggestion of a website or an activity on Mathletics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This is key to support children in being able to access all areas of Maths.</a:t>
            </a:r>
          </a:p>
          <a:p>
            <a:r>
              <a:rPr lang="en-GB" sz="32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Homework – year 6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Homework book linked to learning in school</a:t>
            </a:r>
          </a:p>
          <a:p>
            <a:pPr>
              <a:lnSpc>
                <a:spcPct val="150000"/>
              </a:lnSpc>
              <a:spcBef>
                <a:spcPts val="0"/>
              </a:spcBef>
              <a:tabLst>
                <a:tab pos="268288" algn="l"/>
              </a:tabLst>
            </a:pPr>
            <a:r>
              <a:rPr lang="en-GB" sz="1400" dirty="0">
                <a:latin typeface="Arial Rounded MT Bold" panose="020F0704030504030204" pitchFamily="34" charset="0"/>
              </a:rPr>
              <a:t>Compulsory – kept in to complete – prepare them for secondary school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0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5 and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2400" cy="44644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Mastering Number at KS2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Year 5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New program to enhance children’s understanding of multiplication and division.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Daily 10 minutes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Having a positive impact so far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7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5 and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576" y="1772816"/>
            <a:ext cx="7772400" cy="44644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SATs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In May for year 6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E6469DE-361E-4A2F-9114-0A1794DBA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731" y="2796358"/>
            <a:ext cx="7704857" cy="272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115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5 and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17675"/>
            <a:ext cx="7772400" cy="44644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SATs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Arithmetic – calculating using mental strategies and written methods – use of all 4 operations, fractions, decimals.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8648" y="1363592"/>
            <a:ext cx="1368152" cy="81844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85A3CC0-5992-4D81-802B-D1B348F50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2852936"/>
            <a:ext cx="3733656" cy="35073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E10F35F-20EF-4D6B-9CB2-824ECD7F5C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2181" y="2708920"/>
            <a:ext cx="3787020" cy="375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12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71381"/>
            <a:ext cx="7772400" cy="1143000"/>
          </a:xfrm>
        </p:spPr>
        <p:txBody>
          <a:bodyPr>
            <a:normAutofit/>
          </a:bodyPr>
          <a:lstStyle/>
          <a:p>
            <a:r>
              <a:rPr lang="en-GB" sz="4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Welcome to Years 5 and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013383"/>
            <a:ext cx="7772400" cy="446449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GB" sz="3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SATs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Reasoning – 2 papers. The second one is NOT harder than the first.</a:t>
            </a:r>
          </a:p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en-GB" sz="1600" dirty="0">
                <a:latin typeface="Arial Rounded MT Bold" panose="020F0704030504030204" pitchFamily="34" charset="0"/>
              </a:rPr>
              <a:t>Using and applying what they have learnt.</a:t>
            </a:r>
          </a:p>
          <a:p>
            <a:endParaRPr lang="en-GB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8995" y="891801"/>
            <a:ext cx="1352370" cy="8090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F00E26-6988-4F1D-BF58-162396AB28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420888"/>
            <a:ext cx="3461125" cy="399685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9EC26C-C119-4D39-B49C-BC181855A1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2170" y="2348880"/>
            <a:ext cx="3674246" cy="41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7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National Curriculum Levels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3D3D4-9A58-459B-B442-ED4FC42B1C2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Children are assessed based on their year group.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Their level begins with the year group number – 5 or 6 then has pairs of letter.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WT – working towards the expected level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ME – Meeting the expected level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EE – Exceeding the expected level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If they are working considerably below their year group’s level, they may be assessed against lower year group’s expectations so they could end the year as 4ME or 3WT for example.</a:t>
            </a: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At parents evening we will discuss if they are currently on track for meeting expectations etc but you will only get an assessed level in the end of year report</a:t>
            </a:r>
          </a:p>
        </p:txBody>
      </p:sp>
    </p:spTree>
    <p:extLst>
      <p:ext uri="{BB962C8B-B14F-4D97-AF65-F5344CB8AC3E}">
        <p14:creationId xmlns:p14="http://schemas.microsoft.com/office/powerpoint/2010/main" val="17654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</TotalTime>
  <Words>591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Rounded MT Bold</vt:lpstr>
      <vt:lpstr>Calibri</vt:lpstr>
      <vt:lpstr>Franklin Gothic Book</vt:lpstr>
      <vt:lpstr>Perpetua</vt:lpstr>
      <vt:lpstr>Wingdings</vt:lpstr>
      <vt:lpstr>Wingdings 2</vt:lpstr>
      <vt:lpstr>Equity</vt:lpstr>
      <vt:lpstr>Maths Workshop</vt:lpstr>
      <vt:lpstr>Aims</vt:lpstr>
      <vt:lpstr>Welcome to Years 5 and 6</vt:lpstr>
      <vt:lpstr>Welcome to Years 5 and 6</vt:lpstr>
      <vt:lpstr>Welcome to Years 5 and 6</vt:lpstr>
      <vt:lpstr>Welcome to Years 5 and 6</vt:lpstr>
      <vt:lpstr>Welcome to Years 5 and 6</vt:lpstr>
      <vt:lpstr>Welcome to Years 5 and 6</vt:lpstr>
      <vt:lpstr>National Curriculum Levels</vt:lpstr>
      <vt:lpstr>Questions – where can you find the answers?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KDaly</dc:creator>
  <cp:lastModifiedBy>Sheryl Burton</cp:lastModifiedBy>
  <cp:revision>75</cp:revision>
  <dcterms:created xsi:type="dcterms:W3CDTF">2013-10-21T11:02:53Z</dcterms:created>
  <dcterms:modified xsi:type="dcterms:W3CDTF">2023-11-02T08:05:14Z</dcterms:modified>
</cp:coreProperties>
</file>