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1"/>
  </p:notesMasterIdLst>
  <p:sldIdLst>
    <p:sldId id="256" r:id="rId2"/>
    <p:sldId id="258" r:id="rId3"/>
    <p:sldId id="257" r:id="rId4"/>
    <p:sldId id="276" r:id="rId5"/>
    <p:sldId id="273" r:id="rId6"/>
    <p:sldId id="274" r:id="rId7"/>
    <p:sldId id="275" r:id="rId8"/>
    <p:sldId id="261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A7FF"/>
    <a:srgbClr val="FAE2FF"/>
    <a:srgbClr val="B9F3FF"/>
    <a:srgbClr val="26FF23"/>
    <a:srgbClr val="AE9E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>
      <p:cViewPr varScale="1">
        <p:scale>
          <a:sx n="114" d="100"/>
          <a:sy n="114" d="100"/>
        </p:scale>
        <p:origin x="139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74EE8B-117E-4DCB-8D4B-F7AA00AD6D3B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7E6997-5D43-46AE-8E56-D5FE29803C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252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42B8-7402-42B9-8B6B-432B3802D2D8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7E77FDA-8952-438A-918D-34EC4959466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42B8-7402-42B9-8B6B-432B3802D2D8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7FDA-8952-438A-918D-34EC495946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42B8-7402-42B9-8B6B-432B3802D2D8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7FDA-8952-438A-918D-34EC495946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42B8-7402-42B9-8B6B-432B3802D2D8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7FDA-8952-438A-918D-34EC4959466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42B8-7402-42B9-8B6B-432B3802D2D8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7E77FDA-8952-438A-918D-34EC4959466A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42B8-7402-42B9-8B6B-432B3802D2D8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7FDA-8952-438A-918D-34EC4959466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42B8-7402-42B9-8B6B-432B3802D2D8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7FDA-8952-438A-918D-34EC4959466A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42B8-7402-42B9-8B6B-432B3802D2D8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7FDA-8952-438A-918D-34EC495946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42B8-7402-42B9-8B6B-432B3802D2D8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7FDA-8952-438A-918D-34EC495946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42B8-7402-42B9-8B6B-432B3802D2D8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7FDA-8952-438A-918D-34EC4959466A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42B8-7402-42B9-8B6B-432B3802D2D8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7E77FDA-8952-438A-918D-34EC4959466A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D5942B8-7402-42B9-8B6B-432B3802D2D8}" type="datetimeFigureOut">
              <a:rPr lang="en-GB" smtClean="0"/>
              <a:t>09/11/2023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7E77FDA-8952-438A-918D-34EC4959466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852936"/>
            <a:ext cx="6400800" cy="1600200"/>
          </a:xfrm>
        </p:spPr>
        <p:txBody>
          <a:bodyPr>
            <a:normAutofit/>
          </a:bodyPr>
          <a:lstStyle/>
          <a:p>
            <a:r>
              <a:rPr lang="en-GB" sz="6000" dirty="0">
                <a:latin typeface="Arial Rounded MT Bold" panose="020F0704030504030204" pitchFamily="34" charset="0"/>
              </a:rPr>
              <a:t>Year 3 and 4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96095"/>
            <a:ext cx="8229600" cy="1470025"/>
          </a:xfrm>
        </p:spPr>
        <p:txBody>
          <a:bodyPr>
            <a:normAutofit/>
          </a:bodyPr>
          <a:lstStyle/>
          <a:p>
            <a:r>
              <a:rPr lang="en-GB" sz="6000" dirty="0">
                <a:latin typeface="Arial Rounded MT Bold" panose="020F0704030504030204" pitchFamily="34" charset="0"/>
              </a:rPr>
              <a:t>Maths Workshop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8304" y="2564904"/>
            <a:ext cx="1706116" cy="14217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849C09D-B2E6-427A-A23F-1EBFE1FB50D2}"/>
              </a:ext>
            </a:extLst>
          </p:cNvPr>
          <p:cNvSpPr txBox="1"/>
          <p:nvPr/>
        </p:nvSpPr>
        <p:spPr>
          <a:xfrm>
            <a:off x="586758" y="3717032"/>
            <a:ext cx="227585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>
                <a:solidFill>
                  <a:srgbClr val="FF0000"/>
                </a:solidFill>
              </a:rPr>
              <a:t>Teachers:</a:t>
            </a:r>
          </a:p>
          <a:p>
            <a:r>
              <a:rPr lang="en-GB" sz="2800" u="sng" dirty="0">
                <a:solidFill>
                  <a:srgbClr val="FF0000"/>
                </a:solidFill>
              </a:rPr>
              <a:t>Year 3</a:t>
            </a:r>
          </a:p>
          <a:p>
            <a:r>
              <a:rPr lang="en-GB" sz="2800" dirty="0">
                <a:solidFill>
                  <a:srgbClr val="FF0000"/>
                </a:solidFill>
              </a:rPr>
              <a:t>Najma Ibrahim</a:t>
            </a:r>
          </a:p>
          <a:p>
            <a:r>
              <a:rPr lang="en-GB" sz="2800" dirty="0">
                <a:solidFill>
                  <a:srgbClr val="FF0000"/>
                </a:solidFill>
              </a:rPr>
              <a:t>Kate Lewis</a:t>
            </a:r>
          </a:p>
          <a:p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3A0C2E-620E-49FA-B406-73C01055E03F}"/>
              </a:ext>
            </a:extLst>
          </p:cNvPr>
          <p:cNvSpPr txBox="1"/>
          <p:nvPr/>
        </p:nvSpPr>
        <p:spPr>
          <a:xfrm>
            <a:off x="5373066" y="3717032"/>
            <a:ext cx="46085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>
                <a:solidFill>
                  <a:srgbClr val="FF0000"/>
                </a:solidFill>
              </a:rPr>
              <a:t>Teachers:</a:t>
            </a:r>
          </a:p>
          <a:p>
            <a:r>
              <a:rPr lang="en-GB" sz="2800" u="sng" dirty="0">
                <a:solidFill>
                  <a:srgbClr val="FF0000"/>
                </a:solidFill>
              </a:rPr>
              <a:t>Year 4</a:t>
            </a:r>
          </a:p>
          <a:p>
            <a:r>
              <a:rPr lang="en-GB" sz="2800" dirty="0">
                <a:solidFill>
                  <a:srgbClr val="FF0000"/>
                </a:solidFill>
              </a:rPr>
              <a:t>Sheryl Burton/Lizzie Clarke</a:t>
            </a:r>
          </a:p>
          <a:p>
            <a:r>
              <a:rPr lang="en-GB" sz="2800" dirty="0">
                <a:solidFill>
                  <a:srgbClr val="FF0000"/>
                </a:solidFill>
              </a:rPr>
              <a:t>Yousef </a:t>
            </a:r>
            <a:r>
              <a:rPr lang="en-GB" sz="2800" dirty="0" err="1">
                <a:solidFill>
                  <a:srgbClr val="FF0000"/>
                </a:solidFill>
              </a:rPr>
              <a:t>Harrack</a:t>
            </a:r>
            <a:endParaRPr lang="en-GB" sz="2800" dirty="0">
              <a:solidFill>
                <a:srgbClr val="FF0000"/>
              </a:solidFill>
            </a:endParaRPr>
          </a:p>
          <a:p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E62B50-B66E-4F45-A564-87BD78AD52C6}"/>
              </a:ext>
            </a:extLst>
          </p:cNvPr>
          <p:cNvSpPr txBox="1"/>
          <p:nvPr/>
        </p:nvSpPr>
        <p:spPr>
          <a:xfrm>
            <a:off x="2979912" y="3717032"/>
            <a:ext cx="22758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>
                <a:solidFill>
                  <a:srgbClr val="FF0000"/>
                </a:solidFill>
              </a:rPr>
              <a:t>Teachers:</a:t>
            </a:r>
          </a:p>
          <a:p>
            <a:r>
              <a:rPr lang="en-GB" sz="2800" u="sng" dirty="0">
                <a:solidFill>
                  <a:srgbClr val="FF0000"/>
                </a:solidFill>
              </a:rPr>
              <a:t>Year 3/4</a:t>
            </a:r>
          </a:p>
          <a:p>
            <a:r>
              <a:rPr lang="en-GB" sz="2800" dirty="0">
                <a:solidFill>
                  <a:srgbClr val="FF0000"/>
                </a:solidFill>
              </a:rPr>
              <a:t>Christian Booth</a:t>
            </a:r>
          </a:p>
          <a:p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39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0"/>
            <a:ext cx="7772400" cy="1143000"/>
          </a:xfrm>
        </p:spPr>
        <p:txBody>
          <a:bodyPr>
            <a:normAutofit/>
          </a:bodyPr>
          <a:lstStyle/>
          <a:p>
            <a:r>
              <a:rPr lang="en-GB" sz="4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GB" sz="2800" dirty="0">
              <a:latin typeface="Arial Rounded MT Bold" panose="020F0704030504030204" pitchFamily="34" charset="0"/>
            </a:endParaRPr>
          </a:p>
          <a:p>
            <a:r>
              <a:rPr lang="en-GB" sz="2800" dirty="0">
                <a:latin typeface="Arial Rounded MT Bold" panose="020F0704030504030204" pitchFamily="34" charset="0"/>
              </a:rPr>
              <a:t>Share what lessons are like in school</a:t>
            </a:r>
          </a:p>
          <a:p>
            <a:pPr marL="0" indent="0">
              <a:buNone/>
            </a:pPr>
            <a:endParaRPr lang="en-GB" sz="2800" dirty="0">
              <a:latin typeface="Arial Rounded MT Bold" panose="020F0704030504030204" pitchFamily="34" charset="0"/>
            </a:endParaRPr>
          </a:p>
          <a:p>
            <a:r>
              <a:rPr lang="en-GB" sz="2800" dirty="0">
                <a:latin typeface="Arial Rounded MT Bold" panose="020F0704030504030204" pitchFamily="34" charset="0"/>
              </a:rPr>
              <a:t>Share the idea of fluency first then building on this with reasoning</a:t>
            </a:r>
          </a:p>
          <a:p>
            <a:endParaRPr lang="en-GB" sz="2800" dirty="0">
              <a:latin typeface="Arial Rounded MT Bold" panose="020F0704030504030204" pitchFamily="34" charset="0"/>
            </a:endParaRPr>
          </a:p>
          <a:p>
            <a:r>
              <a:rPr lang="en-GB" sz="2800" dirty="0">
                <a:latin typeface="Arial Rounded MT Bold" panose="020F0704030504030204" pitchFamily="34" charset="0"/>
              </a:rPr>
              <a:t>Share how we use concrete, pictorial, abstract (CPA) to build understanding</a:t>
            </a:r>
          </a:p>
          <a:p>
            <a:endParaRPr lang="en-GB" sz="2800" dirty="0">
              <a:latin typeface="Arial Rounded MT Bold" panose="020F0704030504030204" pitchFamily="34" charset="0"/>
            </a:endParaRPr>
          </a:p>
          <a:p>
            <a:r>
              <a:rPr lang="en-GB" sz="2800" dirty="0">
                <a:latin typeface="Arial Rounded MT Bold" panose="020F0704030504030204" pitchFamily="34" charset="0"/>
              </a:rPr>
              <a:t>Supporting Children at Home – homework/rocket card</a:t>
            </a:r>
          </a:p>
          <a:p>
            <a:endParaRPr lang="en-GB" sz="2800" dirty="0">
              <a:latin typeface="Arial Rounded MT Bold" panose="020F0704030504030204" pitchFamily="34" charset="0"/>
            </a:endParaRPr>
          </a:p>
          <a:p>
            <a:r>
              <a:rPr lang="en-GB" sz="2800" dirty="0">
                <a:latin typeface="Arial Rounded MT Bold" panose="020F0704030504030204" pitchFamily="34" charset="0"/>
              </a:rPr>
              <a:t>Times Tables test</a:t>
            </a:r>
          </a:p>
          <a:p>
            <a:endParaRPr lang="en-GB" sz="2800" dirty="0">
              <a:latin typeface="Arial Rounded MT Bold" panose="020F0704030504030204" pitchFamily="34" charset="0"/>
            </a:endParaRPr>
          </a:p>
          <a:p>
            <a:r>
              <a:rPr lang="en-GB" sz="2800" dirty="0">
                <a:latin typeface="Arial Rounded MT Bold" panose="020F0704030504030204" pitchFamily="34" charset="0"/>
              </a:rPr>
              <a:t>National Curriculum Levels</a:t>
            </a:r>
          </a:p>
          <a:p>
            <a:pPr marL="0" indent="0">
              <a:buNone/>
            </a:pPr>
            <a:endParaRPr lang="en-GB" sz="28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28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2800" dirty="0">
              <a:latin typeface="Arial Rounded MT Bold" panose="020F0704030504030204" pitchFamily="34" charset="0"/>
            </a:endParaRPr>
          </a:p>
          <a:p>
            <a:endParaRPr lang="en-GB" sz="2800" dirty="0">
              <a:latin typeface="Arial Rounded MT Bold" panose="020F07040305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4208" y="304800"/>
            <a:ext cx="1427329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87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Welcome to Years 3 and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5576" y="1772816"/>
            <a:ext cx="7776864" cy="4176464"/>
          </a:xfrm>
        </p:spPr>
        <p:txBody>
          <a:bodyPr>
            <a:normAutofit fontScale="92500"/>
          </a:bodyPr>
          <a:lstStyle/>
          <a:p>
            <a:r>
              <a:rPr lang="en-GB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The Maths Curriculum </a:t>
            </a:r>
          </a:p>
          <a:p>
            <a:r>
              <a:rPr lang="en-GB" sz="1400" dirty="0">
                <a:latin typeface="Arial Rounded MT Bold" panose="020F0704030504030204" pitchFamily="34" charset="0"/>
              </a:rPr>
              <a:t>We follow White Rose – Mastery approach</a:t>
            </a:r>
          </a:p>
          <a:p>
            <a:r>
              <a:rPr lang="en-GB" sz="1400" dirty="0">
                <a:latin typeface="Arial Rounded MT Bold" panose="020F0704030504030204" pitchFamily="34" charset="0"/>
              </a:rPr>
              <a:t>Ensures confidence in fluency then challenges with reasoning</a:t>
            </a:r>
          </a:p>
          <a:p>
            <a:pPr marL="0" indent="0">
              <a:spcBef>
                <a:spcPts val="0"/>
              </a:spcBef>
              <a:buNone/>
            </a:pPr>
            <a:endParaRPr lang="en-GB" sz="13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1400" dirty="0">
                <a:latin typeface="Arial Rounded MT Bold" panose="020F0704030504030204" pitchFamily="34" charset="0"/>
              </a:rPr>
              <a:t>       </a:t>
            </a:r>
            <a:endParaRPr lang="en-GB" sz="14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r>
              <a:rPr lang="en-GB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Concrete Resources</a:t>
            </a:r>
          </a:p>
          <a:p>
            <a:pPr marL="273050" indent="-273050">
              <a:lnSpc>
                <a:spcPct val="150000"/>
              </a:lnSpc>
              <a:spcBef>
                <a:spcPts val="0"/>
              </a:spcBef>
              <a:tabLst>
                <a:tab pos="541338" algn="l"/>
              </a:tabLst>
            </a:pPr>
            <a:r>
              <a:rPr lang="en-GB" sz="1300" dirty="0">
                <a:latin typeface="Arial Rounded MT Bold" panose="020F0704030504030204" pitchFamily="34" charset="0"/>
              </a:rPr>
              <a:t>Begin with concrete resources such as </a:t>
            </a:r>
            <a:r>
              <a:rPr lang="en-GB" sz="1300" dirty="0" err="1">
                <a:latin typeface="Arial Rounded MT Bold" panose="020F0704030504030204" pitchFamily="34" charset="0"/>
              </a:rPr>
              <a:t>diennes</a:t>
            </a:r>
            <a:r>
              <a:rPr lang="en-GB" sz="1300" dirty="0">
                <a:latin typeface="Arial Rounded MT Bold" panose="020F0704030504030204" pitchFamily="34" charset="0"/>
              </a:rPr>
              <a:t> and counters</a:t>
            </a:r>
          </a:p>
          <a:p>
            <a:pPr>
              <a:lnSpc>
                <a:spcPct val="150000"/>
              </a:lnSpc>
              <a:spcBef>
                <a:spcPts val="0"/>
              </a:spcBef>
              <a:tabLst>
                <a:tab pos="268288" algn="l"/>
              </a:tabLst>
            </a:pPr>
            <a:r>
              <a:rPr lang="en-GB" sz="1300" dirty="0">
                <a:latin typeface="Arial Rounded MT Bold" panose="020F0704030504030204" pitchFamily="34" charset="0"/>
              </a:rPr>
              <a:t>Move towards pictorials representation – may be the same as the concrete or could be other things such as packets of pencils</a:t>
            </a:r>
          </a:p>
          <a:p>
            <a:pPr>
              <a:lnSpc>
                <a:spcPct val="150000"/>
              </a:lnSpc>
              <a:spcBef>
                <a:spcPts val="0"/>
              </a:spcBef>
              <a:tabLst>
                <a:tab pos="268288" algn="l"/>
              </a:tabLst>
            </a:pPr>
            <a:r>
              <a:rPr lang="en-GB" sz="1300" dirty="0">
                <a:latin typeface="Arial Rounded MT Bold" panose="020F0704030504030204" pitchFamily="34" charset="0"/>
              </a:rPr>
              <a:t>When secure, move onto abstract methods</a:t>
            </a:r>
          </a:p>
          <a:p>
            <a:pPr marL="0" indent="0">
              <a:spcBef>
                <a:spcPts val="0"/>
              </a:spcBef>
              <a:buNone/>
            </a:pPr>
            <a:endParaRPr lang="en-GB" sz="1300" dirty="0">
              <a:latin typeface="Arial Rounded MT Bold" panose="020F07040305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13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>
              <a:spcBef>
                <a:spcPts val="0"/>
              </a:spcBef>
            </a:pPr>
            <a:r>
              <a:rPr lang="en-GB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Maths Vocabulary</a:t>
            </a:r>
          </a:p>
          <a:p>
            <a:pPr>
              <a:spcBef>
                <a:spcPts val="0"/>
              </a:spcBef>
            </a:pPr>
            <a:r>
              <a:rPr lang="en-GB" sz="13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r>
              <a:rPr lang="en-GB" sz="1300" dirty="0">
                <a:latin typeface="Arial Rounded MT Bold" panose="020F0704030504030204" pitchFamily="34" charset="0"/>
              </a:rPr>
              <a:t>A bigger focus on Maths language. This should now be more familiar but new words may be introduced e.g. addend, subtrahend, product, quotient – supports children when solving problems</a:t>
            </a:r>
            <a:endParaRPr lang="en-GB" sz="1300" dirty="0">
              <a:solidFill>
                <a:schemeClr val="bg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endParaRPr lang="en-GB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2800" dirty="0">
              <a:latin typeface="Arial Rounded MT Bold" panose="020F0704030504030204" pitchFamily="34" charset="0"/>
            </a:endParaRPr>
          </a:p>
          <a:p>
            <a:endParaRPr lang="en-GB" sz="2800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8648" y="1363592"/>
            <a:ext cx="1368152" cy="81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29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48396D4-C1C1-49BD-AA26-8AAE5FB2A9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704" y="647312"/>
            <a:ext cx="8716591" cy="556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796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Welcome to Years 3 and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5576" y="1772816"/>
            <a:ext cx="7772400" cy="4464496"/>
          </a:xfrm>
        </p:spPr>
        <p:txBody>
          <a:bodyPr>
            <a:normAutofit fontScale="92500" lnSpcReduction="10000"/>
          </a:bodyPr>
          <a:lstStyle/>
          <a:p>
            <a:r>
              <a:rPr lang="en-GB" sz="3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Facts fluency</a:t>
            </a:r>
          </a:p>
          <a:p>
            <a:r>
              <a:rPr lang="en-GB" sz="1600" dirty="0">
                <a:latin typeface="Arial Rounded MT Bold" panose="020F0704030504030204" pitchFamily="34" charset="0"/>
              </a:rPr>
              <a:t>Big emphasis on knowing key numbers facts – this supports written calculation and is essential to become confident learners</a:t>
            </a:r>
          </a:p>
          <a:p>
            <a:r>
              <a:rPr lang="en-GB" sz="1600" dirty="0">
                <a:latin typeface="Arial Rounded MT Bold" panose="020F0704030504030204" pitchFamily="34" charset="0"/>
              </a:rPr>
              <a:t>Key facts they need to know: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" dirty="0">
                <a:latin typeface="Arial Rounded MT Bold" panose="020F0704030504030204" pitchFamily="34" charset="0"/>
              </a:rPr>
              <a:t>Number bonds – all to 20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" dirty="0">
                <a:latin typeface="Arial Rounded MT Bold" panose="020F0704030504030204" pitchFamily="34" charset="0"/>
              </a:rPr>
              <a:t>Times tables – year 3 need to know 2, 5, 10, 2, 3, 4 and 8. Year 4 need to know them all up to 12x12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400" dirty="0">
                <a:latin typeface="Arial Rounded MT Bold" panose="020F0704030504030204" pitchFamily="34" charset="0"/>
              </a:rPr>
              <a:t>       </a:t>
            </a:r>
            <a:endParaRPr lang="en-GB" sz="16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r>
              <a:rPr lang="en-GB" sz="3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Homework</a:t>
            </a:r>
          </a:p>
          <a:p>
            <a:pPr>
              <a:lnSpc>
                <a:spcPct val="150000"/>
              </a:lnSpc>
              <a:spcBef>
                <a:spcPts val="0"/>
              </a:spcBef>
              <a:tabLst>
                <a:tab pos="268288" algn="l"/>
              </a:tabLst>
            </a:pPr>
            <a:r>
              <a:rPr lang="en-GB" sz="1400" dirty="0">
                <a:latin typeface="Arial Rounded MT Bold" panose="020F0704030504030204" pitchFamily="34" charset="0"/>
              </a:rPr>
              <a:t>Homework is all based on the rocket cards which have been uploaded to Google Classroom</a:t>
            </a:r>
          </a:p>
          <a:p>
            <a:pPr>
              <a:lnSpc>
                <a:spcPct val="150000"/>
              </a:lnSpc>
              <a:spcBef>
                <a:spcPts val="0"/>
              </a:spcBef>
              <a:tabLst>
                <a:tab pos="268288" algn="l"/>
              </a:tabLst>
            </a:pPr>
            <a:r>
              <a:rPr lang="en-GB" sz="1400" dirty="0">
                <a:latin typeface="Arial Rounded MT Bold" panose="020F0704030504030204" pitchFamily="34" charset="0"/>
              </a:rPr>
              <a:t>All based on mental Maths targets previously taught therefore children should have some confidence in them</a:t>
            </a:r>
          </a:p>
          <a:p>
            <a:pPr>
              <a:lnSpc>
                <a:spcPct val="150000"/>
              </a:lnSpc>
              <a:spcBef>
                <a:spcPts val="0"/>
              </a:spcBef>
              <a:tabLst>
                <a:tab pos="268288" algn="l"/>
              </a:tabLst>
            </a:pPr>
            <a:r>
              <a:rPr lang="en-GB" sz="1400" dirty="0">
                <a:latin typeface="Arial Rounded MT Bold" panose="020F0704030504030204" pitchFamily="34" charset="0"/>
              </a:rPr>
              <a:t>Written homework and sometimes a suggestion of a website or an activity on Mathletics</a:t>
            </a:r>
          </a:p>
          <a:p>
            <a:pPr>
              <a:lnSpc>
                <a:spcPct val="150000"/>
              </a:lnSpc>
              <a:spcBef>
                <a:spcPts val="0"/>
              </a:spcBef>
              <a:tabLst>
                <a:tab pos="268288" algn="l"/>
              </a:tabLst>
            </a:pPr>
            <a:r>
              <a:rPr lang="en-GB" sz="1400" dirty="0">
                <a:latin typeface="Arial Rounded MT Bold" panose="020F0704030504030204" pitchFamily="34" charset="0"/>
              </a:rPr>
              <a:t>This is key to support children in being able to access all areas of Maths.</a:t>
            </a:r>
          </a:p>
          <a:p>
            <a:endParaRPr lang="en-GB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2800" dirty="0">
              <a:latin typeface="Arial Rounded MT Bold" panose="020F0704030504030204" pitchFamily="34" charset="0"/>
            </a:endParaRPr>
          </a:p>
          <a:p>
            <a:endParaRPr lang="en-GB" sz="2800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8648" y="1363592"/>
            <a:ext cx="1368152" cy="81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10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Welcome to Years 3 and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5576" y="1772816"/>
            <a:ext cx="7772400" cy="4464496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en-GB" sz="3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Times tables test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GB" sz="1600" dirty="0">
                <a:latin typeface="Arial Rounded MT Bold" panose="020F0704030504030204" pitchFamily="34" charset="0"/>
              </a:rPr>
              <a:t>End of year 4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GB" sz="1600" dirty="0">
                <a:latin typeface="Arial Rounded MT Bold" panose="020F0704030504030204" pitchFamily="34" charset="0"/>
              </a:rPr>
              <a:t>All times tables up to 12x12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GB" sz="1600" dirty="0">
                <a:latin typeface="Arial Rounded MT Bold" panose="020F0704030504030204" pitchFamily="34" charset="0"/>
              </a:rPr>
              <a:t>On the computer or </a:t>
            </a:r>
            <a:r>
              <a:rPr lang="en-GB" sz="1600" dirty="0" err="1">
                <a:latin typeface="Arial Rounded MT Bold" panose="020F0704030504030204" pitchFamily="34" charset="0"/>
              </a:rPr>
              <a:t>ipad</a:t>
            </a:r>
            <a:r>
              <a:rPr lang="en-GB" sz="1600" dirty="0">
                <a:latin typeface="Arial Rounded MT Bold" panose="020F0704030504030204" pitchFamily="34" charset="0"/>
              </a:rPr>
              <a:t> and children have 6 seconds to answer.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GB" sz="1600" dirty="0">
                <a:latin typeface="Arial Rounded MT Bold" panose="020F0704030504030204" pitchFamily="34" charset="0"/>
              </a:rPr>
              <a:t>Idea is to ensure children are ready for years 5 and 6 and so we can support them quickly at the start of year 5 if they have not achieved them all to stop them falling further behind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GB" sz="1600" dirty="0">
                <a:latin typeface="Arial Rounded MT Bold" panose="020F0704030504030204" pitchFamily="34" charset="0"/>
              </a:rPr>
              <a:t>Throughout years 3 and 4, the more you work on times tables with your children the better! 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GB" sz="1600" dirty="0">
                <a:latin typeface="Arial Rounded MT Bold" panose="020F0704030504030204" pitchFamily="34" charset="0"/>
              </a:rPr>
              <a:t>TTRS rewards have been raised so this is a great way to develop their recall. Sound check mimics the test.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GB" sz="1600" dirty="0">
                <a:latin typeface="Arial Rounded MT Bold" panose="020F0704030504030204" pitchFamily="34" charset="0"/>
              </a:rPr>
              <a:t>It is scheduled for the week of 3</a:t>
            </a:r>
            <a:r>
              <a:rPr lang="en-GB" sz="1600" baseline="30000" dirty="0">
                <a:latin typeface="Arial Rounded MT Bold" panose="020F0704030504030204" pitchFamily="34" charset="0"/>
              </a:rPr>
              <a:t>rd</a:t>
            </a:r>
            <a:r>
              <a:rPr lang="en-GB" sz="1600" dirty="0">
                <a:latin typeface="Arial Rounded MT Bold" panose="020F0704030504030204" pitchFamily="34" charset="0"/>
              </a:rPr>
              <a:t> June 2024</a:t>
            </a:r>
          </a:p>
          <a:p>
            <a:endParaRPr lang="en-GB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2800" dirty="0">
              <a:latin typeface="Arial Rounded MT Bold" panose="020F0704030504030204" pitchFamily="34" charset="0"/>
            </a:endParaRPr>
          </a:p>
          <a:p>
            <a:endParaRPr lang="en-GB" sz="2800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8648" y="1363592"/>
            <a:ext cx="1368152" cy="81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115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Welcome to Years 3 and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5576" y="1772816"/>
            <a:ext cx="7772400" cy="44644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3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Mastering Number at KS2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GB" sz="1600" dirty="0">
                <a:latin typeface="Arial Rounded MT Bold" panose="020F0704030504030204" pitchFamily="34" charset="0"/>
              </a:rPr>
              <a:t>Year 4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GB" sz="1600" dirty="0">
                <a:latin typeface="Arial Rounded MT Bold" panose="020F0704030504030204" pitchFamily="34" charset="0"/>
              </a:rPr>
              <a:t>New program to enhance children’s understanding of multiplication and division.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GB" sz="1600" dirty="0">
                <a:latin typeface="Arial Rounded MT Bold" panose="020F0704030504030204" pitchFamily="34" charset="0"/>
              </a:rPr>
              <a:t>Daily 10 minutes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GB" sz="1600" dirty="0">
                <a:latin typeface="Arial Rounded MT Bold" panose="020F0704030504030204" pitchFamily="34" charset="0"/>
              </a:rPr>
              <a:t>Having a positive impact so far</a:t>
            </a:r>
          </a:p>
          <a:p>
            <a:endParaRPr lang="en-GB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2800" dirty="0">
              <a:latin typeface="Arial Rounded MT Bold" panose="020F0704030504030204" pitchFamily="34" charset="0"/>
            </a:endParaRPr>
          </a:p>
          <a:p>
            <a:endParaRPr lang="en-GB" sz="2800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8648" y="1363592"/>
            <a:ext cx="1368152" cy="81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977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National Curriculum Levels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3D3D4-9A58-459B-B442-ED4FC42B1C2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Children are assessed based on their year group.</a:t>
            </a:r>
          </a:p>
          <a:p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Their level begins with the year group number – 3 or 4 then has pairs of letter.</a:t>
            </a:r>
          </a:p>
          <a:p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WT – working towards the expected level</a:t>
            </a:r>
          </a:p>
          <a:p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ME – Meeting the expected level</a:t>
            </a:r>
          </a:p>
          <a:p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EE – Exceeding the expected level</a:t>
            </a:r>
          </a:p>
          <a:p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If they are working considerably below their year group’s level, they may be assessed against lower year group’s expectations so they could end the year as 2ME or 1WT for example.</a:t>
            </a:r>
          </a:p>
          <a:p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At parents evening we will discuss if they are currently on track for meeting expectations etc but you will only get an assessed level in the end of year report</a:t>
            </a:r>
          </a:p>
        </p:txBody>
      </p:sp>
    </p:spTree>
    <p:extLst>
      <p:ext uri="{BB962C8B-B14F-4D97-AF65-F5344CB8AC3E}">
        <p14:creationId xmlns:p14="http://schemas.microsoft.com/office/powerpoint/2010/main" val="176542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>
                <a:latin typeface="Arial Rounded MT Bold"/>
                <a:cs typeface="Arial Rounded MT Bold"/>
              </a:rPr>
              <a:t>Questions – where can you find the answers?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Rounded MT Bold"/>
                <a:cs typeface="Arial Rounded MT Bold"/>
              </a:rPr>
              <a:t>School Website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  <a:latin typeface="Arial Rounded MT Bold"/>
              <a:cs typeface="Arial Rounded MT Bold"/>
            </a:endParaRPr>
          </a:p>
          <a:p>
            <a:r>
              <a:rPr lang="en-US" dirty="0">
                <a:solidFill>
                  <a:srgbClr val="FF0000"/>
                </a:solidFill>
                <a:latin typeface="Arial Rounded MT Bold"/>
                <a:cs typeface="Arial Rounded MT Bold"/>
              </a:rPr>
              <a:t>Parents evenings</a:t>
            </a:r>
          </a:p>
          <a:p>
            <a:endParaRPr lang="en-US" dirty="0">
              <a:solidFill>
                <a:srgbClr val="FF0000"/>
              </a:solidFill>
              <a:latin typeface="Arial Rounded MT Bold"/>
              <a:cs typeface="Arial Rounded MT Bold"/>
            </a:endParaRPr>
          </a:p>
          <a:p>
            <a:r>
              <a:rPr lang="en-US" dirty="0">
                <a:solidFill>
                  <a:srgbClr val="FF0000"/>
                </a:solidFill>
                <a:latin typeface="Arial Rounded MT Bold"/>
                <a:cs typeface="Arial Rounded MT Bold"/>
              </a:rPr>
              <a:t>Online Resources. </a:t>
            </a:r>
            <a:r>
              <a:rPr lang="en-US" dirty="0" err="1">
                <a:solidFill>
                  <a:srgbClr val="FF0000"/>
                </a:solidFill>
                <a:latin typeface="Arial Rounded MT Bold"/>
                <a:cs typeface="Arial Rounded MT Bold"/>
              </a:rPr>
              <a:t>Topmarks</a:t>
            </a:r>
            <a:r>
              <a:rPr lang="en-US" dirty="0">
                <a:solidFill>
                  <a:srgbClr val="FF0000"/>
                </a:solidFill>
                <a:latin typeface="Arial Rounded MT Bold"/>
                <a:cs typeface="Arial Rounded MT Bold"/>
              </a:rPr>
              <a:t> is also a good website for </a:t>
            </a:r>
            <a:r>
              <a:rPr lang="en-US" dirty="0" err="1">
                <a:solidFill>
                  <a:srgbClr val="FF0000"/>
                </a:solidFill>
                <a:latin typeface="Arial Rounded MT Bold"/>
                <a:cs typeface="Arial Rounded MT Bold"/>
              </a:rPr>
              <a:t>Maths</a:t>
            </a:r>
            <a:r>
              <a:rPr lang="en-US" dirty="0">
                <a:solidFill>
                  <a:srgbClr val="FF0000"/>
                </a:solidFill>
                <a:latin typeface="Arial Rounded MT Bold"/>
                <a:cs typeface="Arial Rounded MT Bold"/>
              </a:rPr>
              <a:t> games</a:t>
            </a:r>
          </a:p>
          <a:p>
            <a:endParaRPr lang="en-US" dirty="0">
              <a:solidFill>
                <a:srgbClr val="FF0000"/>
              </a:solidFill>
              <a:latin typeface="Arial Rounded MT Bold"/>
              <a:cs typeface="Arial Rounded MT Bold"/>
            </a:endParaRPr>
          </a:p>
          <a:p>
            <a:r>
              <a:rPr lang="en-US" dirty="0">
                <a:solidFill>
                  <a:srgbClr val="FF0000"/>
                </a:solidFill>
                <a:latin typeface="Arial Rounded MT Bold"/>
                <a:cs typeface="Arial Rounded MT Bold"/>
              </a:rPr>
              <a:t>Resources you can take away: rocket card for the appropriate year group, times </a:t>
            </a:r>
            <a:r>
              <a:rPr lang="en-US">
                <a:solidFill>
                  <a:srgbClr val="FF0000"/>
                </a:solidFill>
                <a:latin typeface="Arial Rounded MT Bold"/>
                <a:cs typeface="Arial Rounded MT Bold"/>
              </a:rPr>
              <a:t>tables booklet.</a:t>
            </a:r>
            <a:endParaRPr lang="en-US" dirty="0">
              <a:solidFill>
                <a:srgbClr val="FF0000"/>
              </a:solidFill>
              <a:latin typeface="Arial Rounded MT Bold"/>
              <a:cs typeface="Arial Rounded MT Bold"/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  <a:latin typeface="Arial Rounded MT Bold"/>
              <a:cs typeface="Arial Rounded MT Bold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8771" y="908720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0379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941</TotalTime>
  <Words>628</Words>
  <Application>Microsoft Office PowerPoint</Application>
  <PresentationFormat>On-screen Show (4:3)</PresentationFormat>
  <Paragraphs>89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Rounded MT Bold</vt:lpstr>
      <vt:lpstr>Calibri</vt:lpstr>
      <vt:lpstr>Franklin Gothic Book</vt:lpstr>
      <vt:lpstr>Perpetua</vt:lpstr>
      <vt:lpstr>Wingdings</vt:lpstr>
      <vt:lpstr>Wingdings 2</vt:lpstr>
      <vt:lpstr>Equity</vt:lpstr>
      <vt:lpstr>Maths Workshop</vt:lpstr>
      <vt:lpstr>Aims</vt:lpstr>
      <vt:lpstr>Welcome to Years 3 and 4</vt:lpstr>
      <vt:lpstr>PowerPoint Presentation</vt:lpstr>
      <vt:lpstr>Welcome to Years 3 and 4</vt:lpstr>
      <vt:lpstr>Welcome to Years 3 and 4</vt:lpstr>
      <vt:lpstr>Welcome to Years 3 and 4</vt:lpstr>
      <vt:lpstr>National Curriculum Levels</vt:lpstr>
      <vt:lpstr>Questions – where can you find the answers?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KDaly</dc:creator>
  <cp:lastModifiedBy>Sheryl Burton</cp:lastModifiedBy>
  <cp:revision>73</cp:revision>
  <dcterms:created xsi:type="dcterms:W3CDTF">2013-10-21T11:02:53Z</dcterms:created>
  <dcterms:modified xsi:type="dcterms:W3CDTF">2023-11-09T08:09:21Z</dcterms:modified>
</cp:coreProperties>
</file>