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8" r:id="rId3"/>
    <p:sldId id="257" r:id="rId4"/>
    <p:sldId id="276" r:id="rId5"/>
    <p:sldId id="273" r:id="rId6"/>
    <p:sldId id="274" r:id="rId7"/>
    <p:sldId id="275" r:id="rId8"/>
    <p:sldId id="26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7FF"/>
    <a:srgbClr val="FAE2FF"/>
    <a:srgbClr val="B9F3FF"/>
    <a:srgbClr val="26FF23"/>
    <a:srgbClr val="AE9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114" d="100"/>
          <a:sy n="114" d="100"/>
        </p:scale>
        <p:origin x="13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4EE8B-117E-4DCB-8D4B-F7AA00AD6D3B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E6997-5D43-46AE-8E56-D5FE29803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5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5942B8-7402-42B9-8B6B-432B3802D2D8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E77FDA-8952-438A-918D-34EC4959466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6400800" cy="1600200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Arial Rounded MT Bold" panose="020F0704030504030204" pitchFamily="34" charset="0"/>
              </a:rPr>
              <a:t>Year 3 and 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96095"/>
            <a:ext cx="8229600" cy="1470025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Arial Rounded MT Bold" panose="020F0704030504030204" pitchFamily="34" charset="0"/>
              </a:rPr>
              <a:t>Maths Workshop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2564904"/>
            <a:ext cx="1706116" cy="14217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49C09D-B2E6-427A-A23F-1EBFE1FB50D2}"/>
              </a:ext>
            </a:extLst>
          </p:cNvPr>
          <p:cNvSpPr txBox="1"/>
          <p:nvPr/>
        </p:nvSpPr>
        <p:spPr>
          <a:xfrm>
            <a:off x="586758" y="3717032"/>
            <a:ext cx="22758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0000"/>
                </a:solidFill>
              </a:rPr>
              <a:t>Teachers:</a:t>
            </a:r>
          </a:p>
          <a:p>
            <a:r>
              <a:rPr lang="en-GB" sz="2800" u="sng" dirty="0">
                <a:solidFill>
                  <a:srgbClr val="FF0000"/>
                </a:solidFill>
              </a:rPr>
              <a:t>Year 3</a:t>
            </a:r>
          </a:p>
          <a:p>
            <a:r>
              <a:rPr lang="en-GB" sz="2800" dirty="0">
                <a:solidFill>
                  <a:srgbClr val="FF0000"/>
                </a:solidFill>
              </a:rPr>
              <a:t>Najma Ibrahim</a:t>
            </a:r>
          </a:p>
          <a:p>
            <a:r>
              <a:rPr lang="en-GB" sz="2800" dirty="0">
                <a:solidFill>
                  <a:srgbClr val="FF0000"/>
                </a:solidFill>
              </a:rPr>
              <a:t>Kate Lewis</a:t>
            </a:r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3A0C2E-620E-49FA-B406-73C01055E03F}"/>
              </a:ext>
            </a:extLst>
          </p:cNvPr>
          <p:cNvSpPr txBox="1"/>
          <p:nvPr/>
        </p:nvSpPr>
        <p:spPr>
          <a:xfrm>
            <a:off x="5373066" y="3717032"/>
            <a:ext cx="4608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0000"/>
                </a:solidFill>
              </a:rPr>
              <a:t>Teachers:</a:t>
            </a:r>
          </a:p>
          <a:p>
            <a:r>
              <a:rPr lang="en-GB" sz="2800" u="sng" dirty="0">
                <a:solidFill>
                  <a:srgbClr val="FF0000"/>
                </a:solidFill>
              </a:rPr>
              <a:t>Year 4</a:t>
            </a:r>
          </a:p>
          <a:p>
            <a:r>
              <a:rPr lang="en-GB" sz="2800" dirty="0">
                <a:solidFill>
                  <a:srgbClr val="FF0000"/>
                </a:solidFill>
              </a:rPr>
              <a:t>Sheryl Burton/Lizzie Clarke</a:t>
            </a:r>
          </a:p>
          <a:p>
            <a:r>
              <a:rPr lang="en-GB" sz="2800" dirty="0">
                <a:solidFill>
                  <a:srgbClr val="FF0000"/>
                </a:solidFill>
              </a:rPr>
              <a:t>Yousef </a:t>
            </a:r>
            <a:r>
              <a:rPr lang="en-GB" sz="2800" dirty="0" err="1">
                <a:solidFill>
                  <a:srgbClr val="FF0000"/>
                </a:solidFill>
              </a:rPr>
              <a:t>Harrack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E62B50-B66E-4F45-A564-87BD78AD52C6}"/>
              </a:ext>
            </a:extLst>
          </p:cNvPr>
          <p:cNvSpPr txBox="1"/>
          <p:nvPr/>
        </p:nvSpPr>
        <p:spPr>
          <a:xfrm>
            <a:off x="2979912" y="3717032"/>
            <a:ext cx="22758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0000"/>
                </a:solidFill>
              </a:rPr>
              <a:t>Teachers:</a:t>
            </a:r>
          </a:p>
          <a:p>
            <a:r>
              <a:rPr lang="en-GB" sz="2800" u="sng" dirty="0">
                <a:solidFill>
                  <a:srgbClr val="FF0000"/>
                </a:solidFill>
              </a:rPr>
              <a:t>Year 3/4</a:t>
            </a:r>
          </a:p>
          <a:p>
            <a:r>
              <a:rPr lang="en-GB" sz="2800" dirty="0">
                <a:solidFill>
                  <a:srgbClr val="FF0000"/>
                </a:solidFill>
              </a:rPr>
              <a:t>Christian Booth</a:t>
            </a:r>
          </a:p>
          <a:p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9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Share what lessons are like in school</a:t>
            </a: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Share the idea of fluency first then building on this with reasoning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Share how we use concrete, pictorial, abstract (CPA) to build understanding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Supporting Children at Home – homework/rocket card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Times Tables test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National Curriculum Levels</a:t>
            </a: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304800"/>
            <a:ext cx="142732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Years 3 and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776864" cy="4176464"/>
          </a:xfrm>
        </p:spPr>
        <p:txBody>
          <a:bodyPr>
            <a:normAutofit fontScale="92500"/>
          </a:bodyPr>
          <a:lstStyle/>
          <a:p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Maths Curriculum 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We follow White Rose – Mastery approach</a:t>
            </a:r>
          </a:p>
          <a:p>
            <a:r>
              <a:rPr lang="en-GB" sz="1400" dirty="0">
                <a:latin typeface="Arial Rounded MT Bold" panose="020F0704030504030204" pitchFamily="34" charset="0"/>
              </a:rPr>
              <a:t>Ensures confidence in fluency then challenges with reasoning</a:t>
            </a:r>
          </a:p>
          <a:p>
            <a:pPr marL="0" indent="0">
              <a:spcBef>
                <a:spcPts val="0"/>
              </a:spcBef>
              <a:buNone/>
            </a:pPr>
            <a:endParaRPr lang="en-GB" sz="13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rial Rounded MT Bold" panose="020F0704030504030204" pitchFamily="34" charset="0"/>
              </a:rPr>
              <a:t>       </a:t>
            </a:r>
            <a:endParaRPr lang="en-GB" sz="1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Concrete Resources</a:t>
            </a:r>
          </a:p>
          <a:p>
            <a:pPr marL="273050" indent="-273050">
              <a:lnSpc>
                <a:spcPct val="150000"/>
              </a:lnSpc>
              <a:spcBef>
                <a:spcPts val="0"/>
              </a:spcBef>
              <a:tabLst>
                <a:tab pos="541338" algn="l"/>
              </a:tabLst>
            </a:pPr>
            <a:r>
              <a:rPr lang="en-GB" sz="1300" dirty="0">
                <a:latin typeface="Arial Rounded MT Bold" panose="020F0704030504030204" pitchFamily="34" charset="0"/>
              </a:rPr>
              <a:t>Begin with concrete resources such as </a:t>
            </a:r>
            <a:r>
              <a:rPr lang="en-GB" sz="1300" dirty="0" err="1">
                <a:latin typeface="Arial Rounded MT Bold" panose="020F0704030504030204" pitchFamily="34" charset="0"/>
              </a:rPr>
              <a:t>diennes</a:t>
            </a:r>
            <a:r>
              <a:rPr lang="en-GB" sz="1300" dirty="0">
                <a:latin typeface="Arial Rounded MT Bold" panose="020F0704030504030204" pitchFamily="34" charset="0"/>
              </a:rPr>
              <a:t> and counters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300" dirty="0">
                <a:latin typeface="Arial Rounded MT Bold" panose="020F0704030504030204" pitchFamily="34" charset="0"/>
              </a:rPr>
              <a:t>Move towards pictorials representation – may be the same as the concrete or could be other things such as packets of pencils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300" dirty="0">
                <a:latin typeface="Arial Rounded MT Bold" panose="020F0704030504030204" pitchFamily="34" charset="0"/>
              </a:rPr>
              <a:t>When secure, move onto abstract methods</a:t>
            </a:r>
          </a:p>
          <a:p>
            <a:pPr marL="0" indent="0">
              <a:spcBef>
                <a:spcPts val="0"/>
              </a:spcBef>
              <a:buNone/>
            </a:pPr>
            <a:endParaRPr lang="en-GB" sz="1300" dirty="0">
              <a:latin typeface="Arial Rounded MT Bold" panose="020F07040305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3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Maths Vocabulary</a:t>
            </a:r>
          </a:p>
          <a:p>
            <a:pPr>
              <a:spcBef>
                <a:spcPts val="0"/>
              </a:spcBef>
            </a:pPr>
            <a:r>
              <a:rPr lang="en-GB" sz="1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1300" dirty="0">
                <a:latin typeface="Arial Rounded MT Bold" panose="020F0704030504030204" pitchFamily="34" charset="0"/>
              </a:rPr>
              <a:t>A bigger focus on Maths language. This should now be more familiar but new words may be introduced e.g. addend, subtrahend, product, quotient – supports children when solving problems</a:t>
            </a:r>
            <a:endParaRPr lang="en-GB" sz="1300" dirty="0">
              <a:solidFill>
                <a:schemeClr val="bg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648" y="1363592"/>
            <a:ext cx="1368152" cy="81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29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8396D4-C1C1-49BD-AA26-8AAE5FB2A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04" y="647312"/>
            <a:ext cx="8716591" cy="556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9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Years 3 and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772400" cy="4464496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Facts fluency</a:t>
            </a:r>
          </a:p>
          <a:p>
            <a:r>
              <a:rPr lang="en-GB" sz="1600" dirty="0">
                <a:latin typeface="Arial Rounded MT Bold" panose="020F0704030504030204" pitchFamily="34" charset="0"/>
              </a:rPr>
              <a:t>Big emphasis on knowing key numbers facts – this supports written calculation and is essential to become confident learners</a:t>
            </a:r>
          </a:p>
          <a:p>
            <a:r>
              <a:rPr lang="en-GB" sz="1600" dirty="0">
                <a:latin typeface="Arial Rounded MT Bold" panose="020F0704030504030204" pitchFamily="34" charset="0"/>
              </a:rPr>
              <a:t>Key facts they need to know: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>
                <a:latin typeface="Arial Rounded MT Bold" panose="020F0704030504030204" pitchFamily="34" charset="0"/>
              </a:rPr>
              <a:t>Number bonds – all to 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600" dirty="0">
                <a:latin typeface="Arial Rounded MT Bold" panose="020F0704030504030204" pitchFamily="34" charset="0"/>
              </a:rPr>
              <a:t>Times tables – year 3 need to know 2, 5, 10, 2, 3, 4 and 8. Year 4 need to know them all up to 12x12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rial Rounded MT Bold" panose="020F0704030504030204" pitchFamily="34" charset="0"/>
              </a:rPr>
              <a:t>       </a:t>
            </a:r>
            <a:endParaRPr lang="en-GB" sz="1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GB" sz="3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Homework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400" dirty="0">
                <a:latin typeface="Arial Rounded MT Bold" panose="020F0704030504030204" pitchFamily="34" charset="0"/>
              </a:rPr>
              <a:t>Homework is all based on the rocket cards which have been uploaded to Google Classroom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400" dirty="0">
                <a:latin typeface="Arial Rounded MT Bold" panose="020F0704030504030204" pitchFamily="34" charset="0"/>
              </a:rPr>
              <a:t>All based on mental Maths targets previously taught therefore children should have some confidence in them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400" dirty="0">
                <a:latin typeface="Arial Rounded MT Bold" panose="020F0704030504030204" pitchFamily="34" charset="0"/>
              </a:rPr>
              <a:t>Written homework and sometimes a suggestion of a website or an activity on Mathletics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268288" algn="l"/>
              </a:tabLst>
            </a:pPr>
            <a:r>
              <a:rPr lang="en-GB" sz="1400" dirty="0">
                <a:latin typeface="Arial Rounded MT Bold" panose="020F0704030504030204" pitchFamily="34" charset="0"/>
              </a:rPr>
              <a:t>This is key to support children in being able to access all areas of Maths.</a:t>
            </a:r>
          </a:p>
          <a:p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648" y="1363592"/>
            <a:ext cx="1368152" cy="81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0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Years 3 and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772400" cy="446449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Times tables test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End of year 4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All times tables up to 12x12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On the computer or </a:t>
            </a:r>
            <a:r>
              <a:rPr lang="en-GB" sz="1600" dirty="0" err="1">
                <a:latin typeface="Arial Rounded MT Bold" panose="020F0704030504030204" pitchFamily="34" charset="0"/>
              </a:rPr>
              <a:t>ipad</a:t>
            </a:r>
            <a:r>
              <a:rPr lang="en-GB" sz="1600" dirty="0">
                <a:latin typeface="Arial Rounded MT Bold" panose="020F0704030504030204" pitchFamily="34" charset="0"/>
              </a:rPr>
              <a:t> and children have 6 seconds to answer.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Idea is to ensure children are ready for years 5 and 6 and so we can support them quickly at the start of year 5 if they have not achieved them all to stop them falling further behind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Throughout years 3 and 4, the more you work on times tables with your children the better!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TTRS rewards have been raised so this is a great way to develop their recall. Sound check mimics the test.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It is scheduled for the week of 3</a:t>
            </a:r>
            <a:r>
              <a:rPr lang="en-GB" sz="1600" baseline="30000" dirty="0">
                <a:latin typeface="Arial Rounded MT Bold" panose="020F0704030504030204" pitchFamily="34" charset="0"/>
              </a:rPr>
              <a:t>rd</a:t>
            </a:r>
            <a:r>
              <a:rPr lang="en-GB" sz="1600" dirty="0">
                <a:latin typeface="Arial Rounded MT Bold" panose="020F0704030504030204" pitchFamily="34" charset="0"/>
              </a:rPr>
              <a:t> June 2024</a:t>
            </a:r>
          </a:p>
          <a:p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648" y="1363592"/>
            <a:ext cx="1368152" cy="81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1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Years 3 and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772816"/>
            <a:ext cx="7772400" cy="44644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Mastering Number at KS2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Year 4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New program to enhance children’s understanding of multiplication and division.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Daily 10 minutes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GB" sz="1600" dirty="0">
                <a:latin typeface="Arial Rounded MT Bold" panose="020F0704030504030204" pitchFamily="34" charset="0"/>
              </a:rPr>
              <a:t>Having a positive impact so far</a:t>
            </a:r>
          </a:p>
          <a:p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648" y="1363592"/>
            <a:ext cx="1368152" cy="81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7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National Curriculum Levels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3D3D4-9A58-459B-B442-ED4FC42B1C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Children are assessed based on their year group.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Their level begins with the year group number – 3 or 4 then has pairs of letter.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WT – working towards the expected level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ME – Meeting the expected level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EE – Exceeding the expected level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If they are working considerably below their year group’s level, they may be assessed against lower year group’s expectations so they could end the year as 2ME or 1WT for example.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At parents evening we will discuss if they are currently on track for meeting expectations etc but you will only get an assessed level in the end of year report</a:t>
            </a:r>
          </a:p>
        </p:txBody>
      </p:sp>
    </p:spTree>
    <p:extLst>
      <p:ext uri="{BB962C8B-B14F-4D97-AF65-F5344CB8AC3E}">
        <p14:creationId xmlns:p14="http://schemas.microsoft.com/office/powerpoint/2010/main" val="17654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latin typeface="Arial Rounded MT Bold"/>
                <a:cs typeface="Arial Rounded MT Bold"/>
              </a:rPr>
              <a:t>Questions – where can you find the answers?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School Website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Parents evenings</a:t>
            </a:r>
          </a:p>
          <a:p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Online Resources. </a:t>
            </a:r>
            <a:r>
              <a:rPr lang="en-US" dirty="0" err="1">
                <a:solidFill>
                  <a:srgbClr val="FF0000"/>
                </a:solidFill>
                <a:latin typeface="Arial Rounded MT Bold"/>
                <a:cs typeface="Arial Rounded MT Bold"/>
              </a:rPr>
              <a:t>Topmarks</a:t>
            </a: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 is also a good website for </a:t>
            </a:r>
            <a:r>
              <a:rPr lang="en-US" dirty="0" err="1">
                <a:solidFill>
                  <a:srgbClr val="FF0000"/>
                </a:solidFill>
                <a:latin typeface="Arial Rounded MT Bold"/>
                <a:cs typeface="Arial Rounded MT Bold"/>
              </a:rPr>
              <a:t>Maths</a:t>
            </a:r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 games</a:t>
            </a:r>
          </a:p>
          <a:p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r>
              <a:rPr lang="en-US" dirty="0">
                <a:solidFill>
                  <a:srgbClr val="FF0000"/>
                </a:solidFill>
                <a:latin typeface="Arial Rounded MT Bold"/>
                <a:cs typeface="Arial Rounded MT Bold"/>
              </a:rPr>
              <a:t>Resources you can take away: rocket card for the appropriate year group, times </a:t>
            </a:r>
            <a:r>
              <a:rPr lang="en-US">
                <a:solidFill>
                  <a:srgbClr val="FF0000"/>
                </a:solidFill>
                <a:latin typeface="Arial Rounded MT Bold"/>
                <a:cs typeface="Arial Rounded MT Bold"/>
              </a:rPr>
              <a:t>tables booklet.</a:t>
            </a:r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771" y="90872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37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628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Rounded MT Bold</vt:lpstr>
      <vt:lpstr>Calibri</vt:lpstr>
      <vt:lpstr>Franklin Gothic Book</vt:lpstr>
      <vt:lpstr>Perpetua</vt:lpstr>
      <vt:lpstr>Wingdings</vt:lpstr>
      <vt:lpstr>Wingdings 2</vt:lpstr>
      <vt:lpstr>Equity</vt:lpstr>
      <vt:lpstr>Maths Workshop</vt:lpstr>
      <vt:lpstr>Aims</vt:lpstr>
      <vt:lpstr>Welcome to Years 3 and 4</vt:lpstr>
      <vt:lpstr>PowerPoint Presentation</vt:lpstr>
      <vt:lpstr>Welcome to Years 3 and 4</vt:lpstr>
      <vt:lpstr>Welcome to Years 3 and 4</vt:lpstr>
      <vt:lpstr>Welcome to Years 3 and 4</vt:lpstr>
      <vt:lpstr>National Curriculum Levels</vt:lpstr>
      <vt:lpstr>Questions – where can you find the answers?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KDaly</dc:creator>
  <cp:lastModifiedBy>Sheryl Burton</cp:lastModifiedBy>
  <cp:revision>73</cp:revision>
  <dcterms:created xsi:type="dcterms:W3CDTF">2013-10-21T11:02:53Z</dcterms:created>
  <dcterms:modified xsi:type="dcterms:W3CDTF">2023-11-09T08:09:21Z</dcterms:modified>
</cp:coreProperties>
</file>