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8" r:id="rId3"/>
    <p:sldId id="257" r:id="rId4"/>
    <p:sldId id="276" r:id="rId5"/>
    <p:sldId id="273" r:id="rId6"/>
    <p:sldId id="274" r:id="rId7"/>
    <p:sldId id="275" r:id="rId8"/>
    <p:sldId id="2385" r:id="rId9"/>
    <p:sldId id="2344" r:id="rId10"/>
    <p:sldId id="2340" r:id="rId11"/>
    <p:sldId id="2408" r:id="rId12"/>
    <p:sldId id="2335" r:id="rId13"/>
    <p:sldId id="261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7FF"/>
    <a:srgbClr val="FAE2FF"/>
    <a:srgbClr val="B9F3FF"/>
    <a:srgbClr val="26FF23"/>
    <a:srgbClr val="AE9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>
      <p:cViewPr varScale="1">
        <p:scale>
          <a:sx n="86" d="100"/>
          <a:sy n="86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4EE8B-117E-4DCB-8D4B-F7AA00AD6D3B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6997-5D43-46AE-8E56-D5FE2980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5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42B8-7402-42B9-8B6B-432B3802D2D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5942B8-7402-42B9-8B6B-432B3802D2D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E77FDA-8952-438A-918D-34EC4959466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6400800" cy="16002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3 and 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96095"/>
            <a:ext cx="8229600" cy="1470025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Maths Workshop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2564904"/>
            <a:ext cx="1706116" cy="1421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49C09D-B2E6-427A-A23F-1EBFE1FB50D2}"/>
              </a:ext>
            </a:extLst>
          </p:cNvPr>
          <p:cNvSpPr txBox="1"/>
          <p:nvPr/>
        </p:nvSpPr>
        <p:spPr>
          <a:xfrm>
            <a:off x="244662" y="3768573"/>
            <a:ext cx="2275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</a:rPr>
              <a:t>Teachers:</a:t>
            </a:r>
          </a:p>
          <a:p>
            <a:r>
              <a:rPr lang="en-GB" sz="2800" u="sng" dirty="0">
                <a:solidFill>
                  <a:srgbClr val="FF0000"/>
                </a:solidFill>
              </a:rPr>
              <a:t>Year 3</a:t>
            </a:r>
          </a:p>
          <a:p>
            <a:r>
              <a:rPr lang="en-GB" sz="2800" dirty="0">
                <a:solidFill>
                  <a:srgbClr val="FF0000"/>
                </a:solidFill>
              </a:rPr>
              <a:t>Najma Ibrahim</a:t>
            </a:r>
          </a:p>
          <a:p>
            <a:r>
              <a:rPr lang="en-GB" sz="2800" dirty="0">
                <a:solidFill>
                  <a:srgbClr val="FF0000"/>
                </a:solidFill>
              </a:rPr>
              <a:t>Lydia Saunders</a:t>
            </a: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A0C2E-620E-49FA-B406-73C01055E03F}"/>
              </a:ext>
            </a:extLst>
          </p:cNvPr>
          <p:cNvSpPr txBox="1"/>
          <p:nvPr/>
        </p:nvSpPr>
        <p:spPr>
          <a:xfrm>
            <a:off x="5672437" y="3789040"/>
            <a:ext cx="3015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</a:rPr>
              <a:t>Teachers:</a:t>
            </a:r>
          </a:p>
          <a:p>
            <a:r>
              <a:rPr lang="en-GB" sz="2800" u="sng" dirty="0">
                <a:solidFill>
                  <a:srgbClr val="FF0000"/>
                </a:solidFill>
              </a:rPr>
              <a:t>Year 4</a:t>
            </a:r>
          </a:p>
          <a:p>
            <a:r>
              <a:rPr lang="en-GB" sz="2800" dirty="0">
                <a:solidFill>
                  <a:srgbClr val="FF0000"/>
                </a:solidFill>
              </a:rPr>
              <a:t>Ghislaine Seaton</a:t>
            </a:r>
          </a:p>
          <a:p>
            <a:r>
              <a:rPr lang="en-GB" sz="2800" dirty="0">
                <a:solidFill>
                  <a:srgbClr val="FF0000"/>
                </a:solidFill>
              </a:rPr>
              <a:t>Josie Blake/Vikki Gale</a:t>
            </a: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62B50-B66E-4F45-A564-87BD78AD52C6}"/>
              </a:ext>
            </a:extLst>
          </p:cNvPr>
          <p:cNvSpPr txBox="1"/>
          <p:nvPr/>
        </p:nvSpPr>
        <p:spPr>
          <a:xfrm>
            <a:off x="2998650" y="3670668"/>
            <a:ext cx="2673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</a:rPr>
              <a:t>Teachers:</a:t>
            </a:r>
          </a:p>
          <a:p>
            <a:r>
              <a:rPr lang="en-GB" sz="2800" u="sng" dirty="0">
                <a:solidFill>
                  <a:srgbClr val="FF0000"/>
                </a:solidFill>
              </a:rPr>
              <a:t>Year 3/4</a:t>
            </a:r>
          </a:p>
          <a:p>
            <a:r>
              <a:rPr lang="en-GB" sz="2800" dirty="0">
                <a:solidFill>
                  <a:srgbClr val="FF0000"/>
                </a:solidFill>
              </a:rPr>
              <a:t>Sheryl Burton/ Leanne </a:t>
            </a:r>
            <a:r>
              <a:rPr lang="en-GB" sz="2800" dirty="0" err="1">
                <a:solidFill>
                  <a:srgbClr val="FF0000"/>
                </a:solidFill>
              </a:rPr>
              <a:t>Witchell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E43442AE-0384-C659-0F3D-C9796664595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822466" y="2228850"/>
              <a:ext cx="3499070" cy="25831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699814">
                      <a:extLst>
                        <a:ext uri="{9D8B030D-6E8A-4147-A177-3AD203B41FA5}">
                          <a16:colId xmlns:a16="http://schemas.microsoft.com/office/drawing/2014/main" val="822016199"/>
                        </a:ext>
                      </a:extLst>
                    </a:gridCol>
                    <a:gridCol w="699814">
                      <a:extLst>
                        <a:ext uri="{9D8B030D-6E8A-4147-A177-3AD203B41FA5}">
                          <a16:colId xmlns:a16="http://schemas.microsoft.com/office/drawing/2014/main" val="1325793035"/>
                        </a:ext>
                      </a:extLst>
                    </a:gridCol>
                    <a:gridCol w="699814">
                      <a:extLst>
                        <a:ext uri="{9D8B030D-6E8A-4147-A177-3AD203B41FA5}">
                          <a16:colId xmlns:a16="http://schemas.microsoft.com/office/drawing/2014/main" val="2135510531"/>
                        </a:ext>
                      </a:extLst>
                    </a:gridCol>
                    <a:gridCol w="699814">
                      <a:extLst>
                        <a:ext uri="{9D8B030D-6E8A-4147-A177-3AD203B41FA5}">
                          <a16:colId xmlns:a16="http://schemas.microsoft.com/office/drawing/2014/main" val="834913062"/>
                        </a:ext>
                      </a:extLst>
                    </a:gridCol>
                    <a:gridCol w="699814">
                      <a:extLst>
                        <a:ext uri="{9D8B030D-6E8A-4147-A177-3AD203B41FA5}">
                          <a16:colId xmlns:a16="http://schemas.microsoft.com/office/drawing/2014/main" val="1029115554"/>
                        </a:ext>
                      </a:extLst>
                    </a:gridCol>
                  </a:tblGrid>
                  <a:tr h="525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sz="3000" b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9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 b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=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27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6581151"/>
                      </a:ext>
                    </a:extLst>
                  </a:tr>
                  <a:tr h="1600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7724412"/>
                      </a:ext>
                    </a:extLst>
                  </a:tr>
                  <a:tr h="525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=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867077"/>
                      </a:ext>
                    </a:extLst>
                  </a:tr>
                  <a:tr h="1600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4498463"/>
                      </a:ext>
                    </a:extLst>
                  </a:tr>
                  <a:tr h="525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=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9366095"/>
                      </a:ext>
                    </a:extLst>
                  </a:tr>
                  <a:tr h="1600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7249533"/>
                      </a:ext>
                    </a:extLst>
                  </a:tr>
                  <a:tr h="525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=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80910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E43442AE-0384-C659-0F3D-C9796664595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822466" y="2228850"/>
              <a:ext cx="3499070" cy="25831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699814">
                      <a:extLst>
                        <a:ext uri="{9D8B030D-6E8A-4147-A177-3AD203B41FA5}">
                          <a16:colId xmlns:a16="http://schemas.microsoft.com/office/drawing/2014/main" val="822016199"/>
                        </a:ext>
                      </a:extLst>
                    </a:gridCol>
                    <a:gridCol w="699814">
                      <a:extLst>
                        <a:ext uri="{9D8B030D-6E8A-4147-A177-3AD203B41FA5}">
                          <a16:colId xmlns:a16="http://schemas.microsoft.com/office/drawing/2014/main" val="1325793035"/>
                        </a:ext>
                      </a:extLst>
                    </a:gridCol>
                    <a:gridCol w="699814">
                      <a:extLst>
                        <a:ext uri="{9D8B030D-6E8A-4147-A177-3AD203B41FA5}">
                          <a16:colId xmlns:a16="http://schemas.microsoft.com/office/drawing/2014/main" val="2135510531"/>
                        </a:ext>
                      </a:extLst>
                    </a:gridCol>
                    <a:gridCol w="699814">
                      <a:extLst>
                        <a:ext uri="{9D8B030D-6E8A-4147-A177-3AD203B41FA5}">
                          <a16:colId xmlns:a16="http://schemas.microsoft.com/office/drawing/2014/main" val="834913062"/>
                        </a:ext>
                      </a:extLst>
                    </a:gridCol>
                    <a:gridCol w="699814">
                      <a:extLst>
                        <a:ext uri="{9D8B030D-6E8A-4147-A177-3AD203B41FA5}">
                          <a16:colId xmlns:a16="http://schemas.microsoft.com/office/drawing/2014/main" val="1029115554"/>
                        </a:ext>
                      </a:extLst>
                    </a:gridCol>
                  </a:tblGrid>
                  <a:tr h="525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739" t="-16092" r="-301739" b="-4252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9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 b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=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 b="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27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6581151"/>
                      </a:ext>
                    </a:extLst>
                  </a:tr>
                  <a:tr h="1600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7724412"/>
                      </a:ext>
                    </a:extLst>
                  </a:tr>
                  <a:tr h="525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739" t="-147674" r="-30173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=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867077"/>
                      </a:ext>
                    </a:extLst>
                  </a:tr>
                  <a:tr h="1600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 dirty="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4498463"/>
                      </a:ext>
                    </a:extLst>
                  </a:tr>
                  <a:tr h="525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739" t="-279070" r="-301739" b="-16860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=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9366095"/>
                      </a:ext>
                    </a:extLst>
                  </a:tr>
                  <a:tr h="1600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600"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7249533"/>
                      </a:ext>
                    </a:extLst>
                  </a:tr>
                  <a:tr h="525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739" t="-404598" r="-301739" b="-3678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00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=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endParaRPr lang="en-GB" sz="3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85858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80910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685115-F89A-C02C-0FCE-AC0C334EBD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r="60243"/>
          <a:stretch/>
        </p:blipFill>
        <p:spPr>
          <a:xfrm>
            <a:off x="8295622" y="2134760"/>
            <a:ext cx="536512" cy="61725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FF34F2E-5018-A571-9FAF-7E4347293119}"/>
              </a:ext>
            </a:extLst>
          </p:cNvPr>
          <p:cNvSpPr/>
          <p:nvPr/>
        </p:nvSpPr>
        <p:spPr>
          <a:xfrm>
            <a:off x="6553200" y="1572130"/>
            <a:ext cx="1464725" cy="607281"/>
          </a:xfrm>
          <a:prstGeom prst="cloudCallout">
            <a:avLst>
              <a:gd name="adj1" fmla="val 63767"/>
              <a:gd name="adj2" fmla="val 57506"/>
            </a:avLst>
          </a:prstGeom>
          <a:solidFill>
            <a:srgbClr val="5F5F5F">
              <a:lumMod val="40000"/>
              <a:lumOff val="60000"/>
            </a:srgbClr>
          </a:solidFill>
          <a:ln w="12700" cap="flat" cmpd="sng" algn="ctr">
            <a:solidFill>
              <a:srgbClr val="58585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GB" sz="1500">
              <a:solidFill>
                <a:srgbClr val="585858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C0F9FAC-6EE6-24F7-A50B-B6D85B608141}"/>
              </a:ext>
            </a:extLst>
          </p:cNvPr>
          <p:cNvSpPr txBox="1">
            <a:spLocks/>
          </p:cNvSpPr>
          <p:nvPr/>
        </p:nvSpPr>
        <p:spPr>
          <a:xfrm>
            <a:off x="268984" y="1110019"/>
            <a:ext cx="8036065" cy="7365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r>
              <a:rPr lang="en-US" sz="2100" b="0" dirty="0"/>
              <a:t>What other facts can Cal write using the same numbers?</a:t>
            </a:r>
            <a:endParaRPr lang="en-GB" sz="21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6A6AC-9DF6-026C-AF47-2775B4151290}"/>
              </a:ext>
            </a:extLst>
          </p:cNvPr>
          <p:cNvSpPr txBox="1"/>
          <p:nvPr/>
        </p:nvSpPr>
        <p:spPr>
          <a:xfrm>
            <a:off x="2916142" y="2904049"/>
            <a:ext cx="512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000">
                <a:solidFill>
                  <a:srgbClr val="595959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586AB3-5C06-7770-2FC7-61922166ACD7}"/>
              </a:ext>
            </a:extLst>
          </p:cNvPr>
          <p:cNvSpPr txBox="1"/>
          <p:nvPr/>
        </p:nvSpPr>
        <p:spPr>
          <a:xfrm>
            <a:off x="4315571" y="2898085"/>
            <a:ext cx="512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000" dirty="0">
                <a:solidFill>
                  <a:srgbClr val="595959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54AB3-3B78-12AD-276E-DB7672A17F97}"/>
              </a:ext>
            </a:extLst>
          </p:cNvPr>
          <p:cNvSpPr txBox="1"/>
          <p:nvPr/>
        </p:nvSpPr>
        <p:spPr>
          <a:xfrm>
            <a:off x="5651637" y="2904049"/>
            <a:ext cx="62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000" dirty="0">
                <a:solidFill>
                  <a:srgbClr val="595959"/>
                </a:solidFill>
                <a:latin typeface="Century Gothic" panose="020B0502020202020204" pitchFamily="34" charset="0"/>
              </a:rPr>
              <a:t>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C382F-C992-59FC-9C8E-49838B32D08C}"/>
              </a:ext>
            </a:extLst>
          </p:cNvPr>
          <p:cNvSpPr txBox="1"/>
          <p:nvPr/>
        </p:nvSpPr>
        <p:spPr>
          <a:xfrm>
            <a:off x="4315571" y="3593783"/>
            <a:ext cx="512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000" dirty="0">
                <a:solidFill>
                  <a:srgbClr val="595959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A8768C-20C4-72D5-DA0B-739552CA6063}"/>
              </a:ext>
            </a:extLst>
          </p:cNvPr>
          <p:cNvSpPr txBox="1"/>
          <p:nvPr/>
        </p:nvSpPr>
        <p:spPr>
          <a:xfrm>
            <a:off x="5709284" y="3593783"/>
            <a:ext cx="512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000" dirty="0">
                <a:solidFill>
                  <a:srgbClr val="595959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F091D9-95F6-635E-60D5-2DE6F1CB3CD8}"/>
              </a:ext>
            </a:extLst>
          </p:cNvPr>
          <p:cNvSpPr txBox="1"/>
          <p:nvPr/>
        </p:nvSpPr>
        <p:spPr>
          <a:xfrm>
            <a:off x="2858495" y="3593783"/>
            <a:ext cx="62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000" dirty="0">
                <a:solidFill>
                  <a:srgbClr val="595959"/>
                </a:solidFill>
                <a:latin typeface="Century Gothic" panose="020B0502020202020204" pitchFamily="34" charset="0"/>
              </a:rPr>
              <a:t>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988FA7-99CB-DB4D-4D2F-C306458E715D}"/>
              </a:ext>
            </a:extLst>
          </p:cNvPr>
          <p:cNvSpPr txBox="1"/>
          <p:nvPr/>
        </p:nvSpPr>
        <p:spPr>
          <a:xfrm>
            <a:off x="4315817" y="4294202"/>
            <a:ext cx="512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000" dirty="0">
                <a:solidFill>
                  <a:srgbClr val="595959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91D23-EAE2-A6AF-4947-5AB87CF055AE}"/>
              </a:ext>
            </a:extLst>
          </p:cNvPr>
          <p:cNvSpPr txBox="1"/>
          <p:nvPr/>
        </p:nvSpPr>
        <p:spPr>
          <a:xfrm>
            <a:off x="5709530" y="4294202"/>
            <a:ext cx="512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000" dirty="0">
                <a:solidFill>
                  <a:srgbClr val="595959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DD5C8E-9237-6397-0F02-70B464C403EE}"/>
              </a:ext>
            </a:extLst>
          </p:cNvPr>
          <p:cNvSpPr txBox="1"/>
          <p:nvPr/>
        </p:nvSpPr>
        <p:spPr>
          <a:xfrm>
            <a:off x="2858742" y="4294202"/>
            <a:ext cx="62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000" dirty="0">
                <a:solidFill>
                  <a:srgbClr val="595959"/>
                </a:solidFill>
                <a:latin typeface="Century Gothic" panose="020B0502020202020204" pitchFamily="34" charset="0"/>
              </a:rPr>
              <a:t>27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41C7AC7-D145-FAA2-25A4-8EB01AF8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2650" y="5536331"/>
            <a:ext cx="2133600" cy="342900"/>
          </a:xfrm>
          <a:prstGeom prst="rect">
            <a:avLst/>
          </a:prstGeom>
        </p:spPr>
        <p:txBody>
          <a:bodyPr/>
          <a:lstStyle/>
          <a:p>
            <a:fld id="{4DB3256F-83C8-4422-BB4B-79DB90083B87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10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962F-B702-FA69-C871-A32CC1EE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0" y="5543550"/>
            <a:ext cx="2133600" cy="342900"/>
          </a:xfrm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DB3256F-83C8-4422-BB4B-79DB90083B87}" type="slidenum">
              <a:rPr lang="en-GB" altLang="en-US" sz="900">
                <a:solidFill>
                  <a:srgbClr val="595958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altLang="en-US" sz="900" dirty="0">
              <a:solidFill>
                <a:srgbClr val="595958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14AF0EE8-9651-2487-71D4-D9A93482C0D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40461" y="2942867"/>
              <a:ext cx="1420091" cy="5715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15635">
                      <a:extLst>
                        <a:ext uri="{9D8B030D-6E8A-4147-A177-3AD203B41FA5}">
                          <a16:colId xmlns:a16="http://schemas.microsoft.com/office/drawing/2014/main" val="1264115387"/>
                        </a:ext>
                      </a:extLst>
                    </a:gridCol>
                    <a:gridCol w="374073">
                      <a:extLst>
                        <a:ext uri="{9D8B030D-6E8A-4147-A177-3AD203B41FA5}">
                          <a16:colId xmlns:a16="http://schemas.microsoft.com/office/drawing/2014/main" val="3712511231"/>
                        </a:ext>
                      </a:extLst>
                    </a:gridCol>
                    <a:gridCol w="630383">
                      <a:extLst>
                        <a:ext uri="{9D8B030D-6E8A-4147-A177-3AD203B41FA5}">
                          <a16:colId xmlns:a16="http://schemas.microsoft.com/office/drawing/2014/main" val="3627003126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300" b="0" dirty="0">
                              <a:solidFill>
                                <a:srgbClr val="595959"/>
                              </a:solidFill>
                              <a:latin typeface="Century Gothic" panose="020B0502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3300" b="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 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300" b="0" dirty="0">
                              <a:solidFill>
                                <a:srgbClr val="595959"/>
                              </a:solidFill>
                              <a:latin typeface="Century Gothic" panose="020B0502020202020204" pitchFamily="34" charset="0"/>
                            </a:rPr>
                            <a:t>10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1678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14AF0EE8-9651-2487-71D4-D9A93482C0D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40461" y="2942867"/>
              <a:ext cx="1420091" cy="5715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15635">
                      <a:extLst>
                        <a:ext uri="{9D8B030D-6E8A-4147-A177-3AD203B41FA5}">
                          <a16:colId xmlns:a16="http://schemas.microsoft.com/office/drawing/2014/main" val="1264115387"/>
                        </a:ext>
                      </a:extLst>
                    </a:gridCol>
                    <a:gridCol w="374073">
                      <a:extLst>
                        <a:ext uri="{9D8B030D-6E8A-4147-A177-3AD203B41FA5}">
                          <a16:colId xmlns:a16="http://schemas.microsoft.com/office/drawing/2014/main" val="3712511231"/>
                        </a:ext>
                      </a:extLst>
                    </a:gridCol>
                    <a:gridCol w="630383">
                      <a:extLst>
                        <a:ext uri="{9D8B030D-6E8A-4147-A177-3AD203B41FA5}">
                          <a16:colId xmlns:a16="http://schemas.microsoft.com/office/drawing/2014/main" val="3627003126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300" b="0" dirty="0">
                              <a:solidFill>
                                <a:srgbClr val="595959"/>
                              </a:solidFill>
                              <a:latin typeface="Century Gothic" panose="020B0502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9677" t="-16842" r="-167742" b="-3684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300" b="0" dirty="0">
                              <a:solidFill>
                                <a:srgbClr val="595959"/>
                              </a:solidFill>
                              <a:latin typeface="Century Gothic" panose="020B0502020202020204" pitchFamily="34" charset="0"/>
                            </a:rPr>
                            <a:t>10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1678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5C334EC-647A-5D88-A2ED-7C9570BB9886}"/>
              </a:ext>
            </a:extLst>
          </p:cNvPr>
          <p:cNvSpPr/>
          <p:nvPr/>
        </p:nvSpPr>
        <p:spPr>
          <a:xfrm>
            <a:off x="1489614" y="4361653"/>
            <a:ext cx="3645099" cy="1204808"/>
          </a:xfrm>
          <a:prstGeom prst="rect">
            <a:avLst/>
          </a:prstGeom>
          <a:solidFill>
            <a:srgbClr val="FFFFFF">
              <a:alpha val="50000"/>
            </a:srgbClr>
          </a:solidFill>
          <a:ln w="28575" cap="flat" cmpd="sng" algn="ctr">
            <a:solidFill>
              <a:srgbClr val="585858">
                <a:lumMod val="95000"/>
                <a:lumOff val="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25DA13-393D-4D5D-2902-3370AB1ECB44}"/>
              </a:ext>
            </a:extLst>
          </p:cNvPr>
          <p:cNvSpPr/>
          <p:nvPr/>
        </p:nvSpPr>
        <p:spPr>
          <a:xfrm>
            <a:off x="1561959" y="4422232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1B6EF7-C38D-FE2C-9849-FA49592142E2}"/>
              </a:ext>
            </a:extLst>
          </p:cNvPr>
          <p:cNvSpPr/>
          <p:nvPr/>
        </p:nvSpPr>
        <p:spPr>
          <a:xfrm>
            <a:off x="1960685" y="4429448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CBD20-CE57-47DB-9E1F-DC7B312DFE1C}"/>
              </a:ext>
            </a:extLst>
          </p:cNvPr>
          <p:cNvSpPr/>
          <p:nvPr/>
        </p:nvSpPr>
        <p:spPr>
          <a:xfrm>
            <a:off x="2374019" y="4424927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54CB81-86C3-6AF5-36E1-90ACF89E1059}"/>
              </a:ext>
            </a:extLst>
          </p:cNvPr>
          <p:cNvSpPr/>
          <p:nvPr/>
        </p:nvSpPr>
        <p:spPr>
          <a:xfrm>
            <a:off x="1561959" y="4841922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54EFCA-9CBF-6241-8230-58C0479DB9D7}"/>
              </a:ext>
            </a:extLst>
          </p:cNvPr>
          <p:cNvSpPr/>
          <p:nvPr/>
        </p:nvSpPr>
        <p:spPr>
          <a:xfrm>
            <a:off x="1960685" y="4849138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A1A601-C09E-B70D-EB17-483E175166D3}"/>
              </a:ext>
            </a:extLst>
          </p:cNvPr>
          <p:cNvSpPr/>
          <p:nvPr/>
        </p:nvSpPr>
        <p:spPr>
          <a:xfrm>
            <a:off x="2374019" y="4844618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9654D7-53EB-007A-1E29-F05007521CC2}"/>
              </a:ext>
            </a:extLst>
          </p:cNvPr>
          <p:cNvSpPr txBox="1"/>
          <p:nvPr/>
        </p:nvSpPr>
        <p:spPr>
          <a:xfrm>
            <a:off x="1093304" y="4756528"/>
            <a:ext cx="4118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100" dirty="0">
                <a:solidFill>
                  <a:srgbClr val="585858"/>
                </a:solidFill>
                <a:latin typeface="Century Gothic" panose="020B0502020202020204" pitchFamily="34" charset="0"/>
              </a:rPr>
              <a:t>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05FAE3-BE70-BED1-8F1F-A51DE6A630E0}"/>
              </a:ext>
            </a:extLst>
          </p:cNvPr>
          <p:cNvCxnSpPr>
            <a:cxnSpLocks/>
          </p:cNvCxnSpPr>
          <p:nvPr/>
        </p:nvCxnSpPr>
        <p:spPr>
          <a:xfrm flipV="1">
            <a:off x="1419410" y="4368319"/>
            <a:ext cx="0" cy="1215000"/>
          </a:xfrm>
          <a:prstGeom prst="straightConnector1">
            <a:avLst/>
          </a:prstGeom>
          <a:noFill/>
          <a:ln w="19050" cap="flat" cmpd="sng" algn="ctr">
            <a:solidFill>
              <a:srgbClr val="58585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7501ABC-2B09-62C3-19EE-81ACDE34D0A1}"/>
              </a:ext>
            </a:extLst>
          </p:cNvPr>
          <p:cNvSpPr/>
          <p:nvPr/>
        </p:nvSpPr>
        <p:spPr>
          <a:xfrm>
            <a:off x="1556411" y="5225318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0891A1-00B7-F417-8CBC-91C13E76C02C}"/>
              </a:ext>
            </a:extLst>
          </p:cNvPr>
          <p:cNvSpPr/>
          <p:nvPr/>
        </p:nvSpPr>
        <p:spPr>
          <a:xfrm>
            <a:off x="1961287" y="5234375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1E0BB5-FA1F-0AEB-1A03-525B38A9D2BB}"/>
              </a:ext>
            </a:extLst>
          </p:cNvPr>
          <p:cNvSpPr/>
          <p:nvPr/>
        </p:nvSpPr>
        <p:spPr>
          <a:xfrm>
            <a:off x="2374019" y="5225318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05EAE2-8E5B-9C72-9D7A-E93D3241CFAC}"/>
              </a:ext>
            </a:extLst>
          </p:cNvPr>
          <p:cNvSpPr txBox="1"/>
          <p:nvPr/>
        </p:nvSpPr>
        <p:spPr>
          <a:xfrm>
            <a:off x="3156903" y="3914506"/>
            <a:ext cx="2950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100" dirty="0">
                <a:solidFill>
                  <a:srgbClr val="585858"/>
                </a:solidFill>
                <a:latin typeface="Century Gothic" panose="020B0502020202020204" pitchFamily="34" charset="0"/>
              </a:rPr>
              <a:t>9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BAC409-FB77-CFC0-6E74-4426F93D5CB0}"/>
              </a:ext>
            </a:extLst>
          </p:cNvPr>
          <p:cNvCxnSpPr>
            <a:cxnSpLocks/>
          </p:cNvCxnSpPr>
          <p:nvPr/>
        </p:nvCxnSpPr>
        <p:spPr>
          <a:xfrm>
            <a:off x="1504437" y="4296917"/>
            <a:ext cx="3645000" cy="0"/>
          </a:xfrm>
          <a:prstGeom prst="straightConnector1">
            <a:avLst/>
          </a:prstGeom>
          <a:noFill/>
          <a:ln w="19050" cap="flat" cmpd="sng" algn="ctr">
            <a:solidFill>
              <a:srgbClr val="58585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162A454-28AF-49A5-29C5-74B3A30BDE7D}"/>
              </a:ext>
            </a:extLst>
          </p:cNvPr>
          <p:cNvSpPr/>
          <p:nvPr/>
        </p:nvSpPr>
        <p:spPr>
          <a:xfrm>
            <a:off x="2763654" y="4418230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3CB154-7447-3F6C-85D0-D715A6C34A6A}"/>
              </a:ext>
            </a:extLst>
          </p:cNvPr>
          <p:cNvSpPr/>
          <p:nvPr/>
        </p:nvSpPr>
        <p:spPr>
          <a:xfrm>
            <a:off x="2763654" y="4837920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470DDF6-DC2A-E80C-44DF-96D124A2E5F9}"/>
              </a:ext>
            </a:extLst>
          </p:cNvPr>
          <p:cNvSpPr/>
          <p:nvPr/>
        </p:nvSpPr>
        <p:spPr>
          <a:xfrm>
            <a:off x="2763654" y="5218620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09E5E8-921B-C241-23B5-695DA87ADB2F}"/>
              </a:ext>
            </a:extLst>
          </p:cNvPr>
          <p:cNvSpPr/>
          <p:nvPr/>
        </p:nvSpPr>
        <p:spPr>
          <a:xfrm>
            <a:off x="3169433" y="4418230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A00D8B-2DDC-F03C-487C-021D561F4713}"/>
              </a:ext>
            </a:extLst>
          </p:cNvPr>
          <p:cNvSpPr/>
          <p:nvPr/>
        </p:nvSpPr>
        <p:spPr>
          <a:xfrm>
            <a:off x="3169433" y="4837920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340F11-8667-5A6B-1BFF-508992B676E7}"/>
              </a:ext>
            </a:extLst>
          </p:cNvPr>
          <p:cNvSpPr/>
          <p:nvPr/>
        </p:nvSpPr>
        <p:spPr>
          <a:xfrm>
            <a:off x="3169433" y="5218620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C44AED-35BD-6300-A156-63D0AF69856B}"/>
              </a:ext>
            </a:extLst>
          </p:cNvPr>
          <p:cNvSpPr/>
          <p:nvPr/>
        </p:nvSpPr>
        <p:spPr>
          <a:xfrm>
            <a:off x="3584041" y="4418230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187C2B-35E6-9C29-8CD1-C6ECA73B8292}"/>
              </a:ext>
            </a:extLst>
          </p:cNvPr>
          <p:cNvSpPr/>
          <p:nvPr/>
        </p:nvSpPr>
        <p:spPr>
          <a:xfrm>
            <a:off x="3584041" y="4837920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76A6AB-B4C4-A7CB-6251-0F0A67D533AE}"/>
              </a:ext>
            </a:extLst>
          </p:cNvPr>
          <p:cNvSpPr/>
          <p:nvPr/>
        </p:nvSpPr>
        <p:spPr>
          <a:xfrm>
            <a:off x="3584041" y="5218620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1CE31F-3D45-4433-CDCB-5BC545D332D8}"/>
              </a:ext>
            </a:extLst>
          </p:cNvPr>
          <p:cNvSpPr/>
          <p:nvPr/>
        </p:nvSpPr>
        <p:spPr>
          <a:xfrm>
            <a:off x="3990569" y="4418230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CE0B641-2881-30C6-AEA1-C076D06874B1}"/>
              </a:ext>
            </a:extLst>
          </p:cNvPr>
          <p:cNvSpPr/>
          <p:nvPr/>
        </p:nvSpPr>
        <p:spPr>
          <a:xfrm>
            <a:off x="3990569" y="4837920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09E58C7-A7F6-A9A3-0766-058B17AC5FBD}"/>
              </a:ext>
            </a:extLst>
          </p:cNvPr>
          <p:cNvSpPr/>
          <p:nvPr/>
        </p:nvSpPr>
        <p:spPr>
          <a:xfrm>
            <a:off x="3990569" y="5218620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9EAD41E-3636-2C58-D7D7-7D40015AADCE}"/>
              </a:ext>
            </a:extLst>
          </p:cNvPr>
          <p:cNvSpPr/>
          <p:nvPr/>
        </p:nvSpPr>
        <p:spPr>
          <a:xfrm>
            <a:off x="4402777" y="4424927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0F24179-9A8A-C625-B7CC-09ECC230A67D}"/>
              </a:ext>
            </a:extLst>
          </p:cNvPr>
          <p:cNvSpPr/>
          <p:nvPr/>
        </p:nvSpPr>
        <p:spPr>
          <a:xfrm>
            <a:off x="4402777" y="4844618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ADDD3E9-C4A7-E58F-6959-04BBA92185D9}"/>
              </a:ext>
            </a:extLst>
          </p:cNvPr>
          <p:cNvSpPr/>
          <p:nvPr/>
        </p:nvSpPr>
        <p:spPr>
          <a:xfrm>
            <a:off x="4402777" y="5225318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0911CC-C796-8879-CFDB-A72A13CCA256}"/>
              </a:ext>
            </a:extLst>
          </p:cNvPr>
          <p:cNvSpPr/>
          <p:nvPr/>
        </p:nvSpPr>
        <p:spPr>
          <a:xfrm>
            <a:off x="4800329" y="4433984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A8BDA0F-C37E-E7B6-9548-FA83DE8E5C79}"/>
              </a:ext>
            </a:extLst>
          </p:cNvPr>
          <p:cNvSpPr/>
          <p:nvPr/>
        </p:nvSpPr>
        <p:spPr>
          <a:xfrm>
            <a:off x="4800329" y="4853675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73E65DE-F3E1-D044-860E-09E9C177EBA6}"/>
              </a:ext>
            </a:extLst>
          </p:cNvPr>
          <p:cNvSpPr/>
          <p:nvPr/>
        </p:nvSpPr>
        <p:spPr>
          <a:xfrm>
            <a:off x="4800329" y="5234375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1C4064-7B88-1C69-3891-94465CB6CBB7}"/>
              </a:ext>
            </a:extLst>
          </p:cNvPr>
          <p:cNvSpPr/>
          <p:nvPr/>
        </p:nvSpPr>
        <p:spPr>
          <a:xfrm>
            <a:off x="1524038" y="4385486"/>
            <a:ext cx="3591000" cy="116100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GB" sz="36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anose="020B0502020202020204" pitchFamily="34" charset="0"/>
              </a:rPr>
              <a:t>27</a:t>
            </a:r>
            <a:endParaRPr lang="en-GB" sz="1500" b="1" kern="0" dirty="0">
              <a:solidFill>
                <a:srgbClr val="000000">
                  <a:lumMod val="65000"/>
                  <a:lumOff val="3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ACF7CF-DD5B-247E-9D74-4052A5518024}"/>
              </a:ext>
            </a:extLst>
          </p:cNvPr>
          <p:cNvSpPr/>
          <p:nvPr/>
        </p:nvSpPr>
        <p:spPr>
          <a:xfrm>
            <a:off x="1504437" y="2595842"/>
            <a:ext cx="3995815" cy="1204808"/>
          </a:xfrm>
          <a:prstGeom prst="rect">
            <a:avLst/>
          </a:prstGeom>
          <a:solidFill>
            <a:srgbClr val="FFFFFF">
              <a:alpha val="50000"/>
            </a:srgbClr>
          </a:solidFill>
          <a:ln w="28575" cap="flat" cmpd="sng" algn="ctr">
            <a:solidFill>
              <a:srgbClr val="585858">
                <a:lumMod val="95000"/>
                <a:lumOff val="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0C0F26A-D1AE-381A-EC00-71CC15C9A534}"/>
              </a:ext>
            </a:extLst>
          </p:cNvPr>
          <p:cNvSpPr/>
          <p:nvPr/>
        </p:nvSpPr>
        <p:spPr>
          <a:xfrm>
            <a:off x="1576782" y="2656421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9E6CEC-CF96-7A4E-D83A-CC6F1DD8C420}"/>
              </a:ext>
            </a:extLst>
          </p:cNvPr>
          <p:cNvSpPr/>
          <p:nvPr/>
        </p:nvSpPr>
        <p:spPr>
          <a:xfrm>
            <a:off x="1975508" y="2663636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F4876C-4E56-8045-D019-5773EA454469}"/>
              </a:ext>
            </a:extLst>
          </p:cNvPr>
          <p:cNvSpPr/>
          <p:nvPr/>
        </p:nvSpPr>
        <p:spPr>
          <a:xfrm>
            <a:off x="2388842" y="2659116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B089396-D691-4C5C-1E6B-A77A9B38EAC5}"/>
              </a:ext>
            </a:extLst>
          </p:cNvPr>
          <p:cNvSpPr/>
          <p:nvPr/>
        </p:nvSpPr>
        <p:spPr>
          <a:xfrm>
            <a:off x="1576782" y="3076111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42B0DD8-EC16-1E97-D192-1A02E3277C51}"/>
              </a:ext>
            </a:extLst>
          </p:cNvPr>
          <p:cNvSpPr/>
          <p:nvPr/>
        </p:nvSpPr>
        <p:spPr>
          <a:xfrm>
            <a:off x="1975508" y="3083327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ED14BD6-9796-6B70-5B2F-DCF19F3D02BA}"/>
              </a:ext>
            </a:extLst>
          </p:cNvPr>
          <p:cNvSpPr/>
          <p:nvPr/>
        </p:nvSpPr>
        <p:spPr>
          <a:xfrm>
            <a:off x="2388842" y="3078806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689497-64B3-E794-2608-DCC24BB9F35D}"/>
              </a:ext>
            </a:extLst>
          </p:cNvPr>
          <p:cNvSpPr txBox="1"/>
          <p:nvPr/>
        </p:nvSpPr>
        <p:spPr>
          <a:xfrm>
            <a:off x="1108127" y="2990716"/>
            <a:ext cx="4118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100" dirty="0">
                <a:solidFill>
                  <a:srgbClr val="585858"/>
                </a:solidFill>
                <a:latin typeface="Century Gothic" panose="020B0502020202020204" pitchFamily="34" charset="0"/>
              </a:rPr>
              <a:t>3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B6522C-39FA-CD3A-77BC-51C671F79359}"/>
              </a:ext>
            </a:extLst>
          </p:cNvPr>
          <p:cNvCxnSpPr>
            <a:cxnSpLocks/>
          </p:cNvCxnSpPr>
          <p:nvPr/>
        </p:nvCxnSpPr>
        <p:spPr>
          <a:xfrm flipV="1">
            <a:off x="1434233" y="2602508"/>
            <a:ext cx="0" cy="1215000"/>
          </a:xfrm>
          <a:prstGeom prst="straightConnector1">
            <a:avLst/>
          </a:prstGeom>
          <a:noFill/>
          <a:ln w="19050" cap="flat" cmpd="sng" algn="ctr">
            <a:solidFill>
              <a:srgbClr val="58585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539E5D20-44C7-496D-765D-B7203E819A26}"/>
              </a:ext>
            </a:extLst>
          </p:cNvPr>
          <p:cNvSpPr/>
          <p:nvPr/>
        </p:nvSpPr>
        <p:spPr>
          <a:xfrm>
            <a:off x="1571234" y="3459506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7E6D18D-F0D0-0098-2586-F65DD30FBB97}"/>
              </a:ext>
            </a:extLst>
          </p:cNvPr>
          <p:cNvSpPr/>
          <p:nvPr/>
        </p:nvSpPr>
        <p:spPr>
          <a:xfrm>
            <a:off x="1976110" y="3468563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6D96063-B8B9-ED00-52CC-12B4DCDF15AE}"/>
              </a:ext>
            </a:extLst>
          </p:cNvPr>
          <p:cNvSpPr/>
          <p:nvPr/>
        </p:nvSpPr>
        <p:spPr>
          <a:xfrm>
            <a:off x="2388842" y="3459506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50CFDB-5DBB-2E1B-8F74-FE97B09DF3D8}"/>
              </a:ext>
            </a:extLst>
          </p:cNvPr>
          <p:cNvSpPr txBox="1"/>
          <p:nvPr/>
        </p:nvSpPr>
        <p:spPr>
          <a:xfrm>
            <a:off x="3312163" y="2148076"/>
            <a:ext cx="596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100" dirty="0">
                <a:solidFill>
                  <a:srgbClr val="585858"/>
                </a:solidFill>
                <a:latin typeface="Century Gothic" panose="020B0502020202020204" pitchFamily="34" charset="0"/>
              </a:rPr>
              <a:t>10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42F75F6-B1D9-36BB-8512-722D1F9E4938}"/>
              </a:ext>
            </a:extLst>
          </p:cNvPr>
          <p:cNvCxnSpPr>
            <a:cxnSpLocks/>
          </p:cNvCxnSpPr>
          <p:nvPr/>
        </p:nvCxnSpPr>
        <p:spPr>
          <a:xfrm>
            <a:off x="1519260" y="2531105"/>
            <a:ext cx="3980991" cy="0"/>
          </a:xfrm>
          <a:prstGeom prst="straightConnector1">
            <a:avLst/>
          </a:prstGeom>
          <a:noFill/>
          <a:ln w="19050" cap="flat" cmpd="sng" algn="ctr">
            <a:solidFill>
              <a:srgbClr val="58585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E3862078-E103-03ED-9B8E-CD2CB689426D}"/>
              </a:ext>
            </a:extLst>
          </p:cNvPr>
          <p:cNvSpPr/>
          <p:nvPr/>
        </p:nvSpPr>
        <p:spPr>
          <a:xfrm>
            <a:off x="2778477" y="2652419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E6016A5-BE42-1A2B-BECB-69254E7BCE13}"/>
              </a:ext>
            </a:extLst>
          </p:cNvPr>
          <p:cNvSpPr/>
          <p:nvPr/>
        </p:nvSpPr>
        <p:spPr>
          <a:xfrm>
            <a:off x="2778477" y="3072109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18A9F21-5C4E-54E8-22F4-1B9CB8B5C4A8}"/>
              </a:ext>
            </a:extLst>
          </p:cNvPr>
          <p:cNvSpPr/>
          <p:nvPr/>
        </p:nvSpPr>
        <p:spPr>
          <a:xfrm>
            <a:off x="2778477" y="3452809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5AFF941-2F1D-BEC5-5F3F-22B96EE0C5F6}"/>
              </a:ext>
            </a:extLst>
          </p:cNvPr>
          <p:cNvSpPr/>
          <p:nvPr/>
        </p:nvSpPr>
        <p:spPr>
          <a:xfrm>
            <a:off x="3184256" y="2652419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4A0C0F2-D12B-35A8-74E2-B66950B03C0A}"/>
              </a:ext>
            </a:extLst>
          </p:cNvPr>
          <p:cNvSpPr/>
          <p:nvPr/>
        </p:nvSpPr>
        <p:spPr>
          <a:xfrm>
            <a:off x="3184256" y="3072109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68C4FF-E828-F5B6-6C19-6B4148AF913F}"/>
              </a:ext>
            </a:extLst>
          </p:cNvPr>
          <p:cNvSpPr/>
          <p:nvPr/>
        </p:nvSpPr>
        <p:spPr>
          <a:xfrm>
            <a:off x="3184256" y="3452809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6D33C0F-C7FF-61A0-E7C3-C36D1CD67450}"/>
              </a:ext>
            </a:extLst>
          </p:cNvPr>
          <p:cNvSpPr/>
          <p:nvPr/>
        </p:nvSpPr>
        <p:spPr>
          <a:xfrm>
            <a:off x="3598864" y="2652419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6D60DF9-96AB-19C2-70EE-EEE0C5CD86B5}"/>
              </a:ext>
            </a:extLst>
          </p:cNvPr>
          <p:cNvSpPr/>
          <p:nvPr/>
        </p:nvSpPr>
        <p:spPr>
          <a:xfrm>
            <a:off x="3598864" y="3072109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8EC62ED-6F86-8A81-44A8-835A618493BB}"/>
              </a:ext>
            </a:extLst>
          </p:cNvPr>
          <p:cNvSpPr/>
          <p:nvPr/>
        </p:nvSpPr>
        <p:spPr>
          <a:xfrm>
            <a:off x="3598864" y="3452809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B7FF013-3E0C-2404-9D2F-D6FE30C3A661}"/>
              </a:ext>
            </a:extLst>
          </p:cNvPr>
          <p:cNvSpPr/>
          <p:nvPr/>
        </p:nvSpPr>
        <p:spPr>
          <a:xfrm>
            <a:off x="4005392" y="2652419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271D104-5186-E093-56F0-955F14FE2600}"/>
              </a:ext>
            </a:extLst>
          </p:cNvPr>
          <p:cNvSpPr/>
          <p:nvPr/>
        </p:nvSpPr>
        <p:spPr>
          <a:xfrm>
            <a:off x="4005392" y="3072109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546111-74A0-ACF1-14E8-F921F4803B26}"/>
              </a:ext>
            </a:extLst>
          </p:cNvPr>
          <p:cNvSpPr/>
          <p:nvPr/>
        </p:nvSpPr>
        <p:spPr>
          <a:xfrm>
            <a:off x="4005392" y="3452809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ABB310B-FE53-2AC2-B0F1-68A9058AD7EE}"/>
              </a:ext>
            </a:extLst>
          </p:cNvPr>
          <p:cNvSpPr/>
          <p:nvPr/>
        </p:nvSpPr>
        <p:spPr>
          <a:xfrm>
            <a:off x="4417600" y="2659116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35C5990-FB18-059E-6AF0-B84E9FF30A9C}"/>
              </a:ext>
            </a:extLst>
          </p:cNvPr>
          <p:cNvSpPr/>
          <p:nvPr/>
        </p:nvSpPr>
        <p:spPr>
          <a:xfrm>
            <a:off x="4417600" y="3078806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E42AE73-0F44-1C08-6842-FB7887C22E60}"/>
              </a:ext>
            </a:extLst>
          </p:cNvPr>
          <p:cNvSpPr/>
          <p:nvPr/>
        </p:nvSpPr>
        <p:spPr>
          <a:xfrm>
            <a:off x="4417600" y="3459506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8DF098C-47D2-38BF-D465-8C5767F3445F}"/>
              </a:ext>
            </a:extLst>
          </p:cNvPr>
          <p:cNvSpPr/>
          <p:nvPr/>
        </p:nvSpPr>
        <p:spPr>
          <a:xfrm>
            <a:off x="4815152" y="2668173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550AF8F-9DC3-2528-0ABF-C25BDB173D11}"/>
              </a:ext>
            </a:extLst>
          </p:cNvPr>
          <p:cNvSpPr/>
          <p:nvPr/>
        </p:nvSpPr>
        <p:spPr>
          <a:xfrm>
            <a:off x="4815152" y="3087863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4445C82-B57C-65C4-E2FC-FC2F2C96AF8F}"/>
              </a:ext>
            </a:extLst>
          </p:cNvPr>
          <p:cNvSpPr/>
          <p:nvPr/>
        </p:nvSpPr>
        <p:spPr>
          <a:xfrm>
            <a:off x="4815152" y="3468563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D5834EB-D44E-0ECC-EFA9-DBE4D4DB09FB}"/>
              </a:ext>
            </a:extLst>
          </p:cNvPr>
          <p:cNvSpPr/>
          <p:nvPr/>
        </p:nvSpPr>
        <p:spPr>
          <a:xfrm>
            <a:off x="1538861" y="2619674"/>
            <a:ext cx="3576177" cy="116100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GB" sz="36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anose="020B0502020202020204" pitchFamily="34" charset="0"/>
              </a:rPr>
              <a:t>    30</a:t>
            </a:r>
            <a:endParaRPr lang="en-GB" sz="1500" b="1" kern="0" dirty="0">
              <a:solidFill>
                <a:srgbClr val="000000">
                  <a:lumMod val="65000"/>
                  <a:lumOff val="3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BB31CD3-6C4C-6574-30BE-F24745A3C338}"/>
              </a:ext>
            </a:extLst>
          </p:cNvPr>
          <p:cNvSpPr/>
          <p:nvPr/>
        </p:nvSpPr>
        <p:spPr>
          <a:xfrm>
            <a:off x="5181596" y="2668173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E62D62A-0651-631B-F172-C3E78459B398}"/>
              </a:ext>
            </a:extLst>
          </p:cNvPr>
          <p:cNvSpPr/>
          <p:nvPr/>
        </p:nvSpPr>
        <p:spPr>
          <a:xfrm>
            <a:off x="5181596" y="3087863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932E995-DF45-DA31-E55D-69E2B87443E4}"/>
              </a:ext>
            </a:extLst>
          </p:cNvPr>
          <p:cNvSpPr/>
          <p:nvPr/>
        </p:nvSpPr>
        <p:spPr>
          <a:xfrm>
            <a:off x="5181596" y="3468563"/>
            <a:ext cx="270000" cy="270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8585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Title 2">
            <a:extLst>
              <a:ext uri="{FF2B5EF4-FFF2-40B4-BE49-F238E27FC236}">
                <a16:creationId xmlns:a16="http://schemas.microsoft.com/office/drawing/2014/main" id="{D674CE67-B593-7AD7-DFC2-38240BB2B3D0}"/>
              </a:ext>
            </a:extLst>
          </p:cNvPr>
          <p:cNvSpPr txBox="1">
            <a:spLocks/>
          </p:cNvSpPr>
          <p:nvPr/>
        </p:nvSpPr>
        <p:spPr>
          <a:xfrm>
            <a:off x="262890" y="1146433"/>
            <a:ext cx="7909558" cy="99265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r>
              <a:rPr lang="en-GB" sz="2100" b="0" dirty="0"/>
              <a:t>Mo knows the product of 3 and 9 is 3 less than the product of 3 and 10. Explain how the arrays show this.</a:t>
            </a:r>
          </a:p>
        </p:txBody>
      </p:sp>
      <p:pic>
        <p:nvPicPr>
          <p:cNvPr id="76" name="Picture 75" descr="A picture containing text&#10;&#10;Description automatically generated">
            <a:extLst>
              <a:ext uri="{FF2B5EF4-FFF2-40B4-BE49-F238E27FC236}">
                <a16:creationId xmlns:a16="http://schemas.microsoft.com/office/drawing/2014/main" id="{12C5720B-EC87-B762-FDAA-1C1482E95F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7"/>
          <a:stretch/>
        </p:blipFill>
        <p:spPr>
          <a:xfrm>
            <a:off x="8172448" y="1064085"/>
            <a:ext cx="609860" cy="807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9" name="Table 3">
                <a:extLst>
                  <a:ext uri="{FF2B5EF4-FFF2-40B4-BE49-F238E27FC236}">
                    <a16:creationId xmlns:a16="http://schemas.microsoft.com/office/drawing/2014/main" id="{FEDAB5BE-1765-5740-5411-6A574F51FAD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43803" y="4678307"/>
              <a:ext cx="1420091" cy="5715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15635">
                      <a:extLst>
                        <a:ext uri="{9D8B030D-6E8A-4147-A177-3AD203B41FA5}">
                          <a16:colId xmlns:a16="http://schemas.microsoft.com/office/drawing/2014/main" val="1264115387"/>
                        </a:ext>
                      </a:extLst>
                    </a:gridCol>
                    <a:gridCol w="374073">
                      <a:extLst>
                        <a:ext uri="{9D8B030D-6E8A-4147-A177-3AD203B41FA5}">
                          <a16:colId xmlns:a16="http://schemas.microsoft.com/office/drawing/2014/main" val="3712511231"/>
                        </a:ext>
                      </a:extLst>
                    </a:gridCol>
                    <a:gridCol w="630383">
                      <a:extLst>
                        <a:ext uri="{9D8B030D-6E8A-4147-A177-3AD203B41FA5}">
                          <a16:colId xmlns:a16="http://schemas.microsoft.com/office/drawing/2014/main" val="3627003126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300" b="0" dirty="0">
                              <a:solidFill>
                                <a:srgbClr val="595959"/>
                              </a:solidFill>
                              <a:latin typeface="Century Gothic" panose="020B0502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3300" b="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 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300" b="0" dirty="0">
                              <a:solidFill>
                                <a:srgbClr val="595959"/>
                              </a:solidFill>
                              <a:latin typeface="Century Gothic" panose="020B0502020202020204" pitchFamily="34" charset="0"/>
                            </a:rPr>
                            <a:t>9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1678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9" name="Table 3">
                <a:extLst>
                  <a:ext uri="{FF2B5EF4-FFF2-40B4-BE49-F238E27FC236}">
                    <a16:creationId xmlns:a16="http://schemas.microsoft.com/office/drawing/2014/main" id="{FEDAB5BE-1765-5740-5411-6A574F51FAD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43803" y="4678307"/>
              <a:ext cx="1420091" cy="5715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15635">
                      <a:extLst>
                        <a:ext uri="{9D8B030D-6E8A-4147-A177-3AD203B41FA5}">
                          <a16:colId xmlns:a16="http://schemas.microsoft.com/office/drawing/2014/main" val="1264115387"/>
                        </a:ext>
                      </a:extLst>
                    </a:gridCol>
                    <a:gridCol w="374073">
                      <a:extLst>
                        <a:ext uri="{9D8B030D-6E8A-4147-A177-3AD203B41FA5}">
                          <a16:colId xmlns:a16="http://schemas.microsoft.com/office/drawing/2014/main" val="3712511231"/>
                        </a:ext>
                      </a:extLst>
                    </a:gridCol>
                    <a:gridCol w="630383">
                      <a:extLst>
                        <a:ext uri="{9D8B030D-6E8A-4147-A177-3AD203B41FA5}">
                          <a16:colId xmlns:a16="http://schemas.microsoft.com/office/drawing/2014/main" val="3627003126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300" b="0" dirty="0">
                              <a:solidFill>
                                <a:srgbClr val="595959"/>
                              </a:solidFill>
                              <a:latin typeface="Century Gothic" panose="020B0502020202020204" pitchFamily="34" charset="0"/>
                            </a:rPr>
                            <a:t>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9677" t="-16842" r="-167742" b="-3684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3300" b="0" dirty="0">
                              <a:solidFill>
                                <a:srgbClr val="595959"/>
                              </a:solidFill>
                              <a:latin typeface="Century Gothic" panose="020B0502020202020204" pitchFamily="34" charset="0"/>
                            </a:rPr>
                            <a:t>9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1678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09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5"/>
                                      </p:to>
                                    </p:set>
                                    <p:animEffect filter="image" prLst="opacity: 0.85">
                                      <p:cBhvr rctx="IE">
                                        <p:cTn id="1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5"/>
                                      </p:to>
                                    </p:set>
                                    <p:animEffect filter="image" prLst="opacity: 0.85">
                                      <p:cBhvr rctx="IE">
                                        <p:cTn id="1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  <p:bldP spid="38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F4F04-0B9A-D5EA-1321-09231B70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0" y="5543550"/>
            <a:ext cx="2133600" cy="342900"/>
          </a:xfrm>
        </p:spPr>
        <p:txBody>
          <a:bodyPr/>
          <a:lstStyle/>
          <a:p>
            <a:fld id="{4DB3256F-83C8-4422-BB4B-79DB90083B87}" type="slidenum">
              <a:rPr lang="en-GB" altLang="en-US" smtClean="0"/>
              <a:pPr/>
              <a:t>12</a:t>
            </a:fld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F1558F50-CCB3-19B3-586F-7AD478574E6C}"/>
                  </a:ext>
                </a:extLst>
              </p:cNvPr>
              <p:cNvSpPr/>
              <p:nvPr/>
            </p:nvSpPr>
            <p:spPr>
              <a:xfrm>
                <a:off x="1548705" y="1981223"/>
                <a:ext cx="3151958" cy="1092826"/>
              </a:xfrm>
              <a:prstGeom prst="wedgeRoundRectCallout">
                <a:avLst>
                  <a:gd name="adj1" fmla="val -69716"/>
                  <a:gd name="adj2" fmla="val -18186"/>
                  <a:gd name="adj3" fmla="val 16667"/>
                </a:avLst>
              </a:prstGeom>
              <a:gradFill rotWithShape="1">
                <a:gsLst>
                  <a:gs pos="0">
                    <a:srgbClr val="99CCCC">
                      <a:lumMod val="110000"/>
                      <a:satMod val="105000"/>
                      <a:tint val="67000"/>
                    </a:srgbClr>
                  </a:gs>
                  <a:gs pos="50000">
                    <a:srgbClr val="99CCCC">
                      <a:lumMod val="105000"/>
                      <a:satMod val="103000"/>
                      <a:tint val="73000"/>
                    </a:srgbClr>
                  </a:gs>
                  <a:gs pos="100000">
                    <a:srgbClr val="99CCCC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99CCC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GB" kern="0" dirty="0">
                    <a:solidFill>
                      <a:srgbClr val="5F5F5F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I know that</a:t>
                </a:r>
                <a:r>
                  <a:rPr lang="en-GB" dirty="0">
                    <a:solidFill>
                      <a:srgbClr val="585858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solidFill>
                      <a:srgbClr val="30303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0303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srgbClr val="30303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9 is 3 less than 3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0303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srgbClr val="30303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10, which is 30.</a:t>
                </a:r>
                <a:r>
                  <a:rPr lang="en-GB" kern="0" dirty="0">
                    <a:solidFill>
                      <a:srgbClr val="303030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F1558F50-CCB3-19B3-586F-7AD478574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705" y="1981223"/>
                <a:ext cx="3151958" cy="1092826"/>
              </a:xfrm>
              <a:prstGeom prst="wedgeRoundRectCallout">
                <a:avLst>
                  <a:gd name="adj1" fmla="val -69716"/>
                  <a:gd name="adj2" fmla="val -18186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 w="6350" cap="flat" cmpd="sng" algn="ctr">
                <a:solidFill>
                  <a:srgbClr val="99CCCC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9E85B97-30CB-EF4D-6509-DFDCCB2A5E14}"/>
              </a:ext>
            </a:extLst>
          </p:cNvPr>
          <p:cNvSpPr/>
          <p:nvPr/>
        </p:nvSpPr>
        <p:spPr>
          <a:xfrm>
            <a:off x="5033741" y="1981222"/>
            <a:ext cx="2582450" cy="1092826"/>
          </a:xfrm>
          <a:prstGeom prst="wedgeRoundRectCallout">
            <a:avLst>
              <a:gd name="adj1" fmla="val 73447"/>
              <a:gd name="adj2" fmla="val -18351"/>
              <a:gd name="adj3" fmla="val 16667"/>
            </a:avLst>
          </a:prstGeom>
          <a:gradFill rotWithShape="1">
            <a:gsLst>
              <a:gs pos="0">
                <a:srgbClr val="99CCCC">
                  <a:lumMod val="110000"/>
                  <a:satMod val="105000"/>
                  <a:tint val="67000"/>
                </a:srgbClr>
              </a:gs>
              <a:gs pos="50000">
                <a:srgbClr val="99CCCC">
                  <a:lumMod val="105000"/>
                  <a:satMod val="103000"/>
                  <a:tint val="73000"/>
                </a:srgbClr>
              </a:gs>
              <a:gs pos="100000">
                <a:srgbClr val="99CCCC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99CC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GB" kern="0" dirty="0">
                <a:solidFill>
                  <a:srgbClr val="5F5F5F">
                    <a:lumMod val="50000"/>
                  </a:srgbClr>
                </a:solidFill>
                <a:latin typeface="Century Gothic" panose="020B0502020202020204" pitchFamily="34" charset="0"/>
              </a:rPr>
              <a:t>10 subtract 3 is </a:t>
            </a:r>
            <a:r>
              <a:rPr lang="en-GB" kern="0" dirty="0">
                <a:solidFill>
                  <a:srgbClr val="00B050"/>
                </a:solidFill>
                <a:latin typeface="Century Gothic" panose="020B0502020202020204" pitchFamily="34" charset="0"/>
              </a:rPr>
              <a:t>7</a:t>
            </a:r>
            <a:r>
              <a:rPr lang="en-GB" kern="0" dirty="0">
                <a:solidFill>
                  <a:srgbClr val="5F5F5F">
                    <a:lumMod val="50000"/>
                  </a:srgbClr>
                </a:solidFill>
                <a:latin typeface="Century Gothic" panose="020B0502020202020204" pitchFamily="34" charset="0"/>
              </a:rPr>
              <a:t>, so</a:t>
            </a:r>
          </a:p>
          <a:p>
            <a:pPr algn="ctr" defTabSz="685800">
              <a:defRPr/>
            </a:pPr>
            <a:r>
              <a:rPr lang="en-GB" kern="0" dirty="0">
                <a:solidFill>
                  <a:srgbClr val="5F5F5F">
                    <a:lumMod val="50000"/>
                  </a:srgbClr>
                </a:solidFill>
                <a:latin typeface="Century Gothic" panose="020B0502020202020204" pitchFamily="34" charset="0"/>
              </a:rPr>
              <a:t>30 subtract 3 is 2</a:t>
            </a:r>
            <a:r>
              <a:rPr lang="en-GB" kern="0" dirty="0">
                <a:solidFill>
                  <a:srgbClr val="00B050"/>
                </a:solidFill>
                <a:latin typeface="Century Gothic" panose="020B0502020202020204" pitchFamily="34" charset="0"/>
              </a:rPr>
              <a:t>7</a:t>
            </a:r>
            <a:r>
              <a:rPr lang="en-GB" kern="0" dirty="0">
                <a:solidFill>
                  <a:srgbClr val="5F5F5F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617497F-5C08-EBA4-15C7-1AB998A0F9C5}"/>
              </a:ext>
            </a:extLst>
          </p:cNvPr>
          <p:cNvSpPr txBox="1">
            <a:spLocks/>
          </p:cNvSpPr>
          <p:nvPr/>
        </p:nvSpPr>
        <p:spPr>
          <a:xfrm>
            <a:off x="272200" y="1149585"/>
            <a:ext cx="8570309" cy="7365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r>
              <a:rPr lang="en-GB" sz="2100" b="0" dirty="0"/>
              <a:t>The 1s digit for the product of 3 and 9 is </a:t>
            </a:r>
            <a:r>
              <a:rPr lang="en-GB" sz="2100" b="0" dirty="0">
                <a:solidFill>
                  <a:srgbClr val="00B050"/>
                </a:solidFill>
              </a:rPr>
              <a:t>7</a:t>
            </a:r>
            <a:r>
              <a:rPr lang="en-GB" sz="2100" b="0" dirty="0"/>
              <a:t>.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GB" sz="2100" b="0" dirty="0"/>
              <a:t>How does the representation help to show this?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435594-81B0-EF1E-3FD4-B36A5250BF53}"/>
              </a:ext>
            </a:extLst>
          </p:cNvPr>
          <p:cNvCxnSpPr/>
          <p:nvPr/>
        </p:nvCxnSpPr>
        <p:spPr>
          <a:xfrm>
            <a:off x="814800" y="4070039"/>
            <a:ext cx="7560000" cy="0"/>
          </a:xfrm>
          <a:prstGeom prst="line">
            <a:avLst/>
          </a:prstGeom>
          <a:noFill/>
          <a:ln w="28575" cap="flat" cmpd="sng" algn="ctr">
            <a:solidFill>
              <a:srgbClr val="585858"/>
            </a:solidFill>
            <a:prstDash val="solid"/>
            <a:miter lim="800000"/>
          </a:ln>
          <a:effectLst/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A1A9E-3F3B-9286-A537-C714502C37D9}"/>
              </a:ext>
            </a:extLst>
          </p:cNvPr>
          <p:cNvCxnSpPr/>
          <p:nvPr/>
        </p:nvCxnSpPr>
        <p:spPr>
          <a:xfrm>
            <a:off x="818411" y="4070039"/>
            <a:ext cx="0" cy="214039"/>
          </a:xfrm>
          <a:prstGeom prst="line">
            <a:avLst/>
          </a:prstGeom>
          <a:noFill/>
          <a:ln w="28575" cap="flat" cmpd="sng" algn="ctr">
            <a:solidFill>
              <a:srgbClr val="585858"/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544B69-3E65-974F-435A-5D11081CC751}"/>
              </a:ext>
            </a:extLst>
          </p:cNvPr>
          <p:cNvCxnSpPr/>
          <p:nvPr/>
        </p:nvCxnSpPr>
        <p:spPr>
          <a:xfrm>
            <a:off x="7610265" y="4061478"/>
            <a:ext cx="0" cy="214039"/>
          </a:xfrm>
          <a:prstGeom prst="line">
            <a:avLst/>
          </a:prstGeom>
          <a:noFill/>
          <a:ln w="28575" cap="flat" cmpd="sng" algn="ctr">
            <a:solidFill>
              <a:srgbClr val="585858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615E1F-C5CB-E12A-7CC0-C59ED51B0CAB}"/>
              </a:ext>
            </a:extLst>
          </p:cNvPr>
          <p:cNvCxnSpPr/>
          <p:nvPr/>
        </p:nvCxnSpPr>
        <p:spPr>
          <a:xfrm>
            <a:off x="8368544" y="4061478"/>
            <a:ext cx="0" cy="214039"/>
          </a:xfrm>
          <a:prstGeom prst="line">
            <a:avLst/>
          </a:prstGeom>
          <a:noFill/>
          <a:ln w="28575" cap="flat" cmpd="sng" algn="ctr">
            <a:solidFill>
              <a:srgbClr val="585858"/>
            </a:solidFill>
            <a:prstDash val="solid"/>
            <a:miter lim="800000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C6F68A3-21CF-2DAD-2A67-DF80437CA537}"/>
              </a:ext>
            </a:extLst>
          </p:cNvPr>
          <p:cNvSpPr txBox="1"/>
          <p:nvPr/>
        </p:nvSpPr>
        <p:spPr>
          <a:xfrm>
            <a:off x="690898" y="4287688"/>
            <a:ext cx="5427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700" dirty="0">
                <a:solidFill>
                  <a:srgbClr val="585858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FD40D7-F284-CBB0-D7D4-309C68A72D38}"/>
              </a:ext>
            </a:extLst>
          </p:cNvPr>
          <p:cNvSpPr txBox="1"/>
          <p:nvPr/>
        </p:nvSpPr>
        <p:spPr>
          <a:xfrm>
            <a:off x="8097163" y="4287688"/>
            <a:ext cx="54276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700" dirty="0">
                <a:solidFill>
                  <a:srgbClr val="0070C0"/>
                </a:solidFill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7BD3F3-6A81-FE9F-4017-CE2EB4ED42A2}"/>
              </a:ext>
            </a:extLst>
          </p:cNvPr>
          <p:cNvSpPr txBox="1"/>
          <p:nvPr/>
        </p:nvSpPr>
        <p:spPr>
          <a:xfrm>
            <a:off x="7335606" y="4287688"/>
            <a:ext cx="542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700" dirty="0">
                <a:solidFill>
                  <a:srgbClr val="00B050"/>
                </a:solidFill>
                <a:latin typeface="Century Gothic" panose="020B0502020202020204" pitchFamily="34" charset="0"/>
              </a:rPr>
              <a:t>27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47BE35-D5B0-2CED-FAC8-D73FE0C936FA}"/>
              </a:ext>
            </a:extLst>
          </p:cNvPr>
          <p:cNvCxnSpPr>
            <a:cxnSpLocks/>
          </p:cNvCxnSpPr>
          <p:nvPr/>
        </p:nvCxnSpPr>
        <p:spPr>
          <a:xfrm>
            <a:off x="814800" y="3836741"/>
            <a:ext cx="7560000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8BE144-FEC8-87F6-0EF7-09036163C4BB}"/>
              </a:ext>
            </a:extLst>
          </p:cNvPr>
          <p:cNvCxnSpPr>
            <a:cxnSpLocks/>
          </p:cNvCxnSpPr>
          <p:nvPr/>
        </p:nvCxnSpPr>
        <p:spPr>
          <a:xfrm>
            <a:off x="814800" y="3965378"/>
            <a:ext cx="6804000" cy="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73AF09-CEDC-6FF3-51CA-254BA81FB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r="60243"/>
          <a:stretch/>
        </p:blipFill>
        <p:spPr>
          <a:xfrm>
            <a:off x="359076" y="1881914"/>
            <a:ext cx="536512" cy="61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2A2BFB-C91D-3217-5881-F19CF9D4BE25}"/>
              </a:ext>
            </a:extLst>
          </p:cNvPr>
          <p:cNvSpPr txBox="1"/>
          <p:nvPr/>
        </p:nvSpPr>
        <p:spPr>
          <a:xfrm>
            <a:off x="359076" y="2497821"/>
            <a:ext cx="5365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585858"/>
                </a:solidFill>
                <a:latin typeface="Century Gothic" panose="020B0502020202020204" pitchFamily="34" charset="0"/>
              </a:rPr>
              <a:t>Cal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F465FF0-1B3B-148D-B89C-D04E79AFE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7"/>
          <a:stretch/>
        </p:blipFill>
        <p:spPr>
          <a:xfrm>
            <a:off x="8285086" y="1881914"/>
            <a:ext cx="466343" cy="6172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99CA67-06B1-3D68-7966-51750AD784FA}"/>
              </a:ext>
            </a:extLst>
          </p:cNvPr>
          <p:cNvSpPr txBox="1"/>
          <p:nvPr/>
        </p:nvSpPr>
        <p:spPr>
          <a:xfrm>
            <a:off x="8326510" y="2497821"/>
            <a:ext cx="4663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585858"/>
                </a:solidFill>
                <a:latin typeface="Century Gothic" panose="020B0502020202020204" pitchFamily="34" charset="0"/>
              </a:rPr>
              <a:t>Mo</a:t>
            </a:r>
          </a:p>
        </p:txBody>
      </p:sp>
    </p:spTree>
    <p:extLst>
      <p:ext uri="{BB962C8B-B14F-4D97-AF65-F5344CB8AC3E}">
        <p14:creationId xmlns:p14="http://schemas.microsoft.com/office/powerpoint/2010/main" val="3856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National Curriculum Levels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3D3D4-9A58-459B-B442-ED4FC42B1C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Children are assessed based on their year group.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Their level begins with the year group number – 3 or 4 then has pairs of letter.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WT – working towards the expected level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ME – Meeting the expected level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EE – Exceeding the expected level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If they are working considerably below their year group’s level, they may be assessed against lower year group’s expectations so they could end the year as 2ME or 1WT for example.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At parents evening we will discuss if they are currently on track for meeting expectations etc but you will only get an assessed level in the end of year report</a:t>
            </a:r>
          </a:p>
        </p:txBody>
      </p:sp>
    </p:spTree>
    <p:extLst>
      <p:ext uri="{BB962C8B-B14F-4D97-AF65-F5344CB8AC3E}">
        <p14:creationId xmlns:p14="http://schemas.microsoft.com/office/powerpoint/2010/main" val="17654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latin typeface="Arial Rounded MT Bold"/>
                <a:cs typeface="Arial Rounded MT Bold"/>
              </a:rPr>
              <a:t>Questions – where can you find the answers?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School Website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Parents evenings</a:t>
            </a:r>
          </a:p>
          <a:p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Online Resources. TTRS as much as possible! </a:t>
            </a:r>
            <a:r>
              <a:rPr lang="en-US" dirty="0" err="1">
                <a:solidFill>
                  <a:srgbClr val="FF0000"/>
                </a:solidFill>
                <a:latin typeface="Arial Rounded MT Bold"/>
                <a:cs typeface="Arial Rounded MT Bold"/>
              </a:rPr>
              <a:t>Topmarks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 is also a good website for </a:t>
            </a:r>
            <a:r>
              <a:rPr lang="en-US" dirty="0" err="1">
                <a:solidFill>
                  <a:srgbClr val="FF0000"/>
                </a:solidFill>
                <a:latin typeface="Arial Rounded MT Bold"/>
                <a:cs typeface="Arial Rounded MT Bold"/>
              </a:rPr>
              <a:t>Maths</a:t>
            </a:r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 games</a:t>
            </a:r>
          </a:p>
          <a:p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r>
              <a:rPr lang="en-US" dirty="0">
                <a:solidFill>
                  <a:srgbClr val="FF0000"/>
                </a:solidFill>
                <a:latin typeface="Arial Rounded MT Bold"/>
                <a:cs typeface="Arial Rounded MT Bold"/>
              </a:rPr>
              <a:t>Resources you can take away: rocket card for the appropriate year group, times tables booklet.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771" y="908720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3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>
            <a:normAutofit/>
          </a:bodyPr>
          <a:lstStyle/>
          <a:p>
            <a:r>
              <a:rPr lang="en-GB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Share what lessons are like in school</a:t>
            </a: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Share the idea of fluency first then building on this with reasoning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Share how we use concrete, pictorial, abstract (CPA) to build understanding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Supporting Children at Home – homework/rocket card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Times Tables check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National Curriculum Levels</a:t>
            </a: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04800"/>
            <a:ext cx="142732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Welcome to Years 3 and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776864" cy="4176464"/>
          </a:xfrm>
        </p:spPr>
        <p:txBody>
          <a:bodyPr>
            <a:normAutofit fontScale="92500"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Maths Curriculum </a:t>
            </a:r>
          </a:p>
          <a:p>
            <a:r>
              <a:rPr lang="en-GB" sz="1400" dirty="0">
                <a:latin typeface="Arial Rounded MT Bold" panose="020F0704030504030204" pitchFamily="34" charset="0"/>
              </a:rPr>
              <a:t>We follow White Rose – Mastery approach – share website</a:t>
            </a:r>
          </a:p>
          <a:p>
            <a:r>
              <a:rPr lang="en-GB" sz="1400" dirty="0">
                <a:latin typeface="Arial Rounded MT Bold" panose="020F0704030504030204" pitchFamily="34" charset="0"/>
              </a:rPr>
              <a:t>Ensures confidence in fluency then challenges with reasoning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Arial Rounded MT Bold" panose="020F0704030504030204" pitchFamily="34" charset="0"/>
              </a:rPr>
              <a:t>       </a:t>
            </a:r>
            <a:endParaRPr lang="en-GB" sz="1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Concrete Resources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  <a:tabLst>
                <a:tab pos="541338" algn="l"/>
              </a:tabLst>
            </a:pPr>
            <a:r>
              <a:rPr lang="en-GB" sz="1300" dirty="0">
                <a:latin typeface="Arial Rounded MT Bold" panose="020F0704030504030204" pitchFamily="34" charset="0"/>
              </a:rPr>
              <a:t>Begin with concrete resources such as </a:t>
            </a:r>
            <a:r>
              <a:rPr lang="en-GB" sz="1300" dirty="0" err="1">
                <a:latin typeface="Arial Rounded MT Bold" panose="020F0704030504030204" pitchFamily="34" charset="0"/>
              </a:rPr>
              <a:t>diennes</a:t>
            </a:r>
            <a:r>
              <a:rPr lang="en-GB" sz="1300" dirty="0">
                <a:latin typeface="Arial Rounded MT Bold" panose="020F0704030504030204" pitchFamily="34" charset="0"/>
              </a:rPr>
              <a:t> and counters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300" dirty="0">
                <a:latin typeface="Arial Rounded MT Bold" panose="020F0704030504030204" pitchFamily="34" charset="0"/>
              </a:rPr>
              <a:t>Move towards pictorial representation – may be the same as the concrete or could be other things such as packets of pencils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300" dirty="0">
                <a:latin typeface="Arial Rounded MT Bold" panose="020F0704030504030204" pitchFamily="34" charset="0"/>
              </a:rPr>
              <a:t>When secure, move onto abstract methods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dirty="0"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3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Maths Vocabulary</a:t>
            </a:r>
          </a:p>
          <a:p>
            <a:pPr>
              <a:spcBef>
                <a:spcPts val="0"/>
              </a:spcBef>
            </a:pPr>
            <a:r>
              <a:rPr lang="en-GB" sz="1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1300" dirty="0">
                <a:latin typeface="Arial Rounded MT Bold" panose="020F0704030504030204" pitchFamily="34" charset="0"/>
              </a:rPr>
              <a:t>A bigger focus on Maths language. This should now be more familiar but new words may be introduced e.g. addend, subtrahend, product, quotient – supports children when solving problems</a:t>
            </a:r>
            <a:endParaRPr lang="en-GB" sz="13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GB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48" y="1363592"/>
            <a:ext cx="1368152" cy="8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8396D4-C1C1-49BD-AA26-8AAE5FB2A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4" y="647312"/>
            <a:ext cx="8716591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9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Welcome to Years 3 and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772400" cy="4464496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Facts fluency</a:t>
            </a:r>
          </a:p>
          <a:p>
            <a:r>
              <a:rPr lang="en-GB" sz="1600" dirty="0">
                <a:latin typeface="Arial Rounded MT Bold" panose="020F0704030504030204" pitchFamily="34" charset="0"/>
              </a:rPr>
              <a:t>Big emphasis on knowing key numbers facts – this supports written calculation and is essential to become confident learners</a:t>
            </a:r>
          </a:p>
          <a:p>
            <a:r>
              <a:rPr lang="en-GB" sz="1600" dirty="0">
                <a:latin typeface="Arial Rounded MT Bold" panose="020F0704030504030204" pitchFamily="34" charset="0"/>
              </a:rPr>
              <a:t>Key facts they need to know: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>
                <a:latin typeface="Arial Rounded MT Bold" panose="020F0704030504030204" pitchFamily="34" charset="0"/>
              </a:rPr>
              <a:t>Number bonds – all to 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>
                <a:latin typeface="Arial Rounded MT Bold" panose="020F0704030504030204" pitchFamily="34" charset="0"/>
              </a:rPr>
              <a:t>Times tables – year 3 need to know 2, 5, 10, 3, 4 and 8. Year 4 need to know them all up to 12x12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Arial Rounded MT Bold" panose="020F0704030504030204" pitchFamily="34" charset="0"/>
              </a:rPr>
              <a:t>       </a:t>
            </a:r>
            <a:endParaRPr lang="en-GB" sz="1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Homework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400" dirty="0">
                <a:latin typeface="Arial Rounded MT Bold" panose="020F0704030504030204" pitchFamily="34" charset="0"/>
              </a:rPr>
              <a:t>Homework is all based on the rocket cards which have been uploaded to Google Classroom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400" dirty="0">
                <a:latin typeface="Arial Rounded MT Bold" panose="020F0704030504030204" pitchFamily="34" charset="0"/>
              </a:rPr>
              <a:t>All based on mental Maths targets previously taught therefore children should have some confidence in them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400" dirty="0">
                <a:latin typeface="Arial Rounded MT Bold" panose="020F0704030504030204" pitchFamily="34" charset="0"/>
              </a:rPr>
              <a:t>Written homework and sometimes a suggestion of a website or an activity on Mathletics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68288" algn="l"/>
              </a:tabLst>
            </a:pPr>
            <a:r>
              <a:rPr lang="en-GB" sz="1400" dirty="0">
                <a:latin typeface="Arial Rounded MT Bold" panose="020F0704030504030204" pitchFamily="34" charset="0"/>
              </a:rPr>
              <a:t>This is key to support children in being able to access all areas of Maths.</a:t>
            </a:r>
          </a:p>
          <a:p>
            <a:endParaRPr lang="en-GB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48" y="1363592"/>
            <a:ext cx="1368152" cy="8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Welcome to Years 3 and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772400" cy="446449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Times tables check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End of year 4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All times tables up to 12x12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On the computer or </a:t>
            </a:r>
            <a:r>
              <a:rPr lang="en-GB" sz="1600" dirty="0" err="1">
                <a:latin typeface="Arial Rounded MT Bold" panose="020F0704030504030204" pitchFamily="34" charset="0"/>
              </a:rPr>
              <a:t>ipad</a:t>
            </a:r>
            <a:r>
              <a:rPr lang="en-GB" sz="1600" dirty="0">
                <a:latin typeface="Arial Rounded MT Bold" panose="020F0704030504030204" pitchFamily="34" charset="0"/>
              </a:rPr>
              <a:t> and children have 6 seconds to answer.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Idea is to ensure children are ready for years 5 and 6 and so we can support them quickly at the start of year 5 if they have not achieved them all to stop them falling further behind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Throughout years 3 and 4, the more you work on times tables with your children the better!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TTRS rewards in school so this is a great way to develop their recall. Sound check mimics the test.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It is scheduled for the 2 weeks beginning 2</a:t>
            </a:r>
            <a:r>
              <a:rPr lang="en-GB" sz="1600" baseline="30000" dirty="0">
                <a:latin typeface="Arial Rounded MT Bold" panose="020F0704030504030204" pitchFamily="34" charset="0"/>
              </a:rPr>
              <a:t>nd</a:t>
            </a:r>
            <a:r>
              <a:rPr lang="en-GB" sz="1600" dirty="0">
                <a:latin typeface="Arial Rounded MT Bold" panose="020F0704030504030204" pitchFamily="34" charset="0"/>
              </a:rPr>
              <a:t> June 2025</a:t>
            </a:r>
          </a:p>
          <a:p>
            <a:endParaRPr lang="en-GB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48" y="1363592"/>
            <a:ext cx="1368152" cy="8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Welcome to Years 3 and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772400" cy="4464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Mastering Number at KS2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Year 4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New program to enhance children’s understanding of multiplication and division.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Daily 10 minutes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1600" dirty="0">
                <a:latin typeface="Arial Rounded MT Bold" panose="020F0704030504030204" pitchFamily="34" charset="0"/>
              </a:rPr>
              <a:t>Having a positive impact so far</a:t>
            </a:r>
          </a:p>
          <a:p>
            <a:endParaRPr lang="en-GB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48" y="1363592"/>
            <a:ext cx="1368152" cy="8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2BF97A-1297-FAE0-2E8B-65D23811B5B1}"/>
              </a:ext>
            </a:extLst>
          </p:cNvPr>
          <p:cNvSpPr/>
          <p:nvPr/>
        </p:nvSpPr>
        <p:spPr>
          <a:xfrm>
            <a:off x="1845892" y="972618"/>
            <a:ext cx="619882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defTabSz="685800">
              <a:defRPr/>
            </a:pPr>
            <a:r>
              <a:rPr lang="en-US" sz="45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GOING FOR GOLD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D2D23E4-168E-E637-8F56-59936B06CA97}"/>
              </a:ext>
            </a:extLst>
          </p:cNvPr>
          <p:cNvSpPr/>
          <p:nvPr/>
        </p:nvSpPr>
        <p:spPr>
          <a:xfrm>
            <a:off x="4176807" y="1841754"/>
            <a:ext cx="3414072" cy="869443"/>
          </a:xfrm>
          <a:prstGeom prst="wedgeRoundRectCallout">
            <a:avLst>
              <a:gd name="adj1" fmla="val 66211"/>
              <a:gd name="adj2" fmla="val -1064"/>
              <a:gd name="adj3" fmla="val 16667"/>
            </a:avLst>
          </a:prstGeom>
          <a:solidFill>
            <a:srgbClr val="CEE6E6"/>
          </a:solidFill>
          <a:ln w="6350" cap="flat" cmpd="sng" algn="ctr">
            <a:solidFill>
              <a:srgbClr val="99CC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GB" kern="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Let’s keep working on this ‘Going for Gold’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CA5B729-FDBB-555C-BA9B-49D72C47EE00}"/>
                  </a:ext>
                </a:extLst>
              </p:cNvPr>
              <p:cNvSpPr/>
              <p:nvPr/>
            </p:nvSpPr>
            <p:spPr>
              <a:xfrm>
                <a:off x="2487261" y="3194685"/>
                <a:ext cx="4026716" cy="2220986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58585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GB" sz="6000" kern="0" dirty="0">
                    <a:solidFill>
                      <a:srgbClr val="585858"/>
                    </a:solidFill>
                    <a:latin typeface="Century Gothic" panose="020B0502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kern="0" dirty="0">
                    <a:solidFill>
                      <a:srgbClr val="585858"/>
                    </a:solidFill>
                    <a:latin typeface="Century Gothic" panose="020B0502020202020204" pitchFamily="34" charset="0"/>
                  </a:rPr>
                  <a:t> 9 = 27</a:t>
                </a:r>
              </a:p>
              <a:p>
                <a:pPr algn="ctr">
                  <a:defRPr/>
                </a:pPr>
                <a:r>
                  <a:rPr lang="en-GB" sz="6000" kern="0" dirty="0">
                    <a:solidFill>
                      <a:srgbClr val="585858"/>
                    </a:solidFill>
                    <a:latin typeface="Century Gothic" panose="020B050202020202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kern="0" dirty="0">
                    <a:solidFill>
                      <a:srgbClr val="585858"/>
                    </a:solidFill>
                    <a:latin typeface="Century Gothic" panose="020B0502020202020204" pitchFamily="34" charset="0"/>
                  </a:rPr>
                  <a:t> 3 = 27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CA5B729-FDBB-555C-BA9B-49D72C47E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261" y="3194685"/>
                <a:ext cx="4026716" cy="2220986"/>
              </a:xfrm>
              <a:prstGeom prst="roundRect">
                <a:avLst/>
              </a:prstGeom>
              <a:blipFill>
                <a:blip r:embed="rId2"/>
                <a:stretch>
                  <a:fillRect l="-4948" t="-811" r="-4648" b="-11081"/>
                </a:stretch>
              </a:blipFill>
              <a:ln w="38100" cap="flat" cmpd="sng" algn="ctr">
                <a:solidFill>
                  <a:srgbClr val="585858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330F203-0728-4E36-06D7-8FE0CB01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189" y="1864783"/>
            <a:ext cx="520422" cy="6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C0E2C92-9DF2-5874-8689-5A486840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2650" y="5536331"/>
            <a:ext cx="2133600" cy="342900"/>
          </a:xfrm>
          <a:prstGeom prst="rect">
            <a:avLst/>
          </a:prstGeom>
        </p:spPr>
        <p:txBody>
          <a:bodyPr/>
          <a:lstStyle/>
          <a:p>
            <a:fld id="{4DB3256F-83C8-4422-BB4B-79DB90083B87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11EA719-24DD-F2BB-0A16-690CC8B59CDA}"/>
              </a:ext>
            </a:extLst>
          </p:cNvPr>
          <p:cNvSpPr/>
          <p:nvPr/>
        </p:nvSpPr>
        <p:spPr>
          <a:xfrm>
            <a:off x="276593" y="2701344"/>
            <a:ext cx="1954061" cy="1954061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58585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GB" sz="1500" b="1" kern="0" dirty="0">
                <a:solidFill>
                  <a:srgbClr val="595959"/>
                </a:solidFill>
                <a:latin typeface="Century Gothic" panose="020B0502020202020204" pitchFamily="34" charset="0"/>
              </a:rPr>
              <a:t>Focus fact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37BD3A8-939A-1D5B-3A2D-D628380E5DC7}"/>
              </a:ext>
            </a:extLst>
          </p:cNvPr>
          <p:cNvSpPr/>
          <p:nvPr/>
        </p:nvSpPr>
        <p:spPr>
          <a:xfrm>
            <a:off x="6913347" y="2701344"/>
            <a:ext cx="1954061" cy="1954061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58585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GB" sz="1500" b="1" kern="0" dirty="0">
                <a:solidFill>
                  <a:srgbClr val="595959"/>
                </a:solidFill>
                <a:latin typeface="Century Gothic" panose="020B0502020202020204" pitchFamily="34" charset="0"/>
              </a:rPr>
              <a:t>Focus fact </a:t>
            </a:r>
          </a:p>
        </p:txBody>
      </p:sp>
    </p:spTree>
    <p:extLst>
      <p:ext uri="{BB962C8B-B14F-4D97-AF65-F5344CB8AC3E}">
        <p14:creationId xmlns:p14="http://schemas.microsoft.com/office/powerpoint/2010/main" val="151968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7B9012-68CC-4A6F-2F8A-C81118E790A5}"/>
              </a:ext>
            </a:extLst>
          </p:cNvPr>
          <p:cNvSpPr/>
          <p:nvPr/>
        </p:nvSpPr>
        <p:spPr>
          <a:xfrm>
            <a:off x="2378770" y="2649634"/>
            <a:ext cx="4386458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defTabSz="685800">
              <a:defRPr/>
            </a:pPr>
            <a:r>
              <a:rPr lang="en-US" sz="6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Understand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AAD9EAB-B140-8D1B-6AA3-27430FF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2650" y="5536331"/>
            <a:ext cx="2133600" cy="342900"/>
          </a:xfrm>
          <a:prstGeom prst="rect">
            <a:avLst/>
          </a:prstGeom>
        </p:spPr>
        <p:txBody>
          <a:bodyPr/>
          <a:lstStyle/>
          <a:p>
            <a:fld id="{4DB3256F-83C8-4422-BB4B-79DB90083B87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6255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801</Words>
  <Application>Microsoft Office PowerPoint</Application>
  <PresentationFormat>On-screen Show (4:3)</PresentationFormat>
  <Paragraphs>145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Rounded MT Bold</vt:lpstr>
      <vt:lpstr>Calibri</vt:lpstr>
      <vt:lpstr>Cambria Math</vt:lpstr>
      <vt:lpstr>Century Gothic</vt:lpstr>
      <vt:lpstr>Franklin Gothic Book</vt:lpstr>
      <vt:lpstr>Perpetua</vt:lpstr>
      <vt:lpstr>Wingdings</vt:lpstr>
      <vt:lpstr>Wingdings 2</vt:lpstr>
      <vt:lpstr>Equity</vt:lpstr>
      <vt:lpstr>Maths Workshop</vt:lpstr>
      <vt:lpstr>Aims</vt:lpstr>
      <vt:lpstr>Welcome to Years 3 and 4</vt:lpstr>
      <vt:lpstr>PowerPoint Presentation</vt:lpstr>
      <vt:lpstr>Welcome to Years 3 and 4</vt:lpstr>
      <vt:lpstr>Welcome to Years 3 and 4</vt:lpstr>
      <vt:lpstr>Welcome to Years 3 and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Curriculum Levels</vt:lpstr>
      <vt:lpstr>Questions – where can you find the answers?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KDaly</dc:creator>
  <cp:lastModifiedBy>Sheryl Burton</cp:lastModifiedBy>
  <cp:revision>76</cp:revision>
  <dcterms:created xsi:type="dcterms:W3CDTF">2013-10-21T11:02:53Z</dcterms:created>
  <dcterms:modified xsi:type="dcterms:W3CDTF">2024-11-05T15:08:51Z</dcterms:modified>
</cp:coreProperties>
</file>