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7" r:id="rId4"/>
    <p:sldId id="262" r:id="rId5"/>
    <p:sldId id="259" r:id="rId6"/>
    <p:sldId id="279" r:id="rId7"/>
    <p:sldId id="260" r:id="rId8"/>
    <p:sldId id="261" r:id="rId9"/>
    <p:sldId id="264" r:id="rId10"/>
    <p:sldId id="265" r:id="rId11"/>
    <p:sldId id="281" r:id="rId12"/>
    <p:sldId id="282" r:id="rId13"/>
    <p:sldId id="283" r:id="rId14"/>
    <p:sldId id="284" r:id="rId15"/>
    <p:sldId id="269" r:id="rId16"/>
    <p:sldId id="267" r:id="rId17"/>
    <p:sldId id="266" r:id="rId18"/>
    <p:sldId id="270" r:id="rId19"/>
    <p:sldId id="274" r:id="rId20"/>
    <p:sldId id="275" r:id="rId21"/>
    <p:sldId id="268" r:id="rId22"/>
    <p:sldId id="280" r:id="rId23"/>
    <p:sldId id="271"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4" autoAdjust="0"/>
    <p:restoredTop sz="93979" autoAdjust="0"/>
  </p:normalViewPr>
  <p:slideViewPr>
    <p:cSldViewPr snapToGrid="0">
      <p:cViewPr varScale="1">
        <p:scale>
          <a:sx n="86" d="100"/>
          <a:sy n="86" d="100"/>
        </p:scale>
        <p:origin x="6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FDC31-72A1-41C7-87CA-7AD92AA44E2B}"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1EB22-43FA-4B68-A41A-D075BFC41DFA}" type="slidenum">
              <a:rPr lang="en-GB" smtClean="0"/>
              <a:t>‹#›</a:t>
            </a:fld>
            <a:endParaRPr lang="en-GB"/>
          </a:p>
        </p:txBody>
      </p:sp>
    </p:spTree>
    <p:extLst>
      <p:ext uri="{BB962C8B-B14F-4D97-AF65-F5344CB8AC3E}">
        <p14:creationId xmlns:p14="http://schemas.microsoft.com/office/powerpoint/2010/main" val="342289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a:t>
            </a:r>
            <a:r>
              <a:rPr lang="en-GB" baseline="0" dirty="0"/>
              <a:t> pupils are struggling with times tables knowledge in KS2, they face a real challenge to access the majority of the curriculum and they could be at risk of falling further behind their peers.</a:t>
            </a:r>
          </a:p>
          <a:p>
            <a:endParaRPr lang="en-GB" baseline="0" dirty="0"/>
          </a:p>
          <a:p>
            <a:r>
              <a:rPr lang="en-GB" baseline="0" dirty="0"/>
              <a:t>This issue will persist into secondary school if not addressed.</a:t>
            </a:r>
            <a:endParaRPr lang="en-GB" dirty="0"/>
          </a:p>
        </p:txBody>
      </p:sp>
      <p:sp>
        <p:nvSpPr>
          <p:cNvPr id="4" name="Slide Number Placeholder 3"/>
          <p:cNvSpPr>
            <a:spLocks noGrp="1"/>
          </p:cNvSpPr>
          <p:nvPr>
            <p:ph type="sldNum" sz="quarter" idx="10"/>
          </p:nvPr>
        </p:nvSpPr>
        <p:spPr/>
        <p:txBody>
          <a:bodyPr/>
          <a:lstStyle/>
          <a:p>
            <a:fld id="{DBA1EB22-43FA-4B68-A41A-D075BFC41DFA}" type="slidenum">
              <a:rPr lang="en-GB" smtClean="0"/>
              <a:t>8</a:t>
            </a:fld>
            <a:endParaRPr lang="en-GB"/>
          </a:p>
        </p:txBody>
      </p:sp>
    </p:spTree>
    <p:extLst>
      <p:ext uri="{BB962C8B-B14F-4D97-AF65-F5344CB8AC3E}">
        <p14:creationId xmlns:p14="http://schemas.microsoft.com/office/powerpoint/2010/main" val="425768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66253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184130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26847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265199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0362BF-58D9-42A6-BF7F-5CDFC4213A34}" type="datetimeFigureOut">
              <a:rPr lang="en-GB" smtClean="0"/>
              <a:t>11/03/2025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15197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0362BF-58D9-42A6-BF7F-5CDFC4213A34}" type="datetimeFigureOut">
              <a:rPr lang="en-GB" smtClean="0"/>
              <a:t>11/03/2025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8211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0362BF-58D9-42A6-BF7F-5CDFC4213A34}" type="datetimeFigureOut">
              <a:rPr lang="en-GB" smtClean="0"/>
              <a:t>11/03/2025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29145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0362BF-58D9-42A6-BF7F-5CDFC4213A34}" type="datetimeFigureOut">
              <a:rPr lang="en-GB" smtClean="0"/>
              <a:t>11/03/2025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14134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362BF-58D9-42A6-BF7F-5CDFC4213A34}" type="datetimeFigureOut">
              <a:rPr lang="en-GB" smtClean="0"/>
              <a:t>11/03/2025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13455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0362BF-58D9-42A6-BF7F-5CDFC4213A34}" type="datetimeFigureOut">
              <a:rPr lang="en-GB" smtClean="0"/>
              <a:t>11/03/2025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64822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0362BF-58D9-42A6-BF7F-5CDFC4213A34}" type="datetimeFigureOut">
              <a:rPr lang="en-GB" smtClean="0"/>
              <a:t>11/03/2025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02348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362BF-58D9-42A6-BF7F-5CDFC4213A34}" type="datetimeFigureOut">
              <a:rPr lang="en-GB" smtClean="0"/>
              <a:t>11/03/2025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C4574-1B22-4016-8486-14A45DCE5F6E}" type="slidenum">
              <a:rPr lang="en-GB" smtClean="0"/>
              <a:t>‹#›</a:t>
            </a:fld>
            <a:endParaRPr lang="en-GB"/>
          </a:p>
        </p:txBody>
      </p:sp>
    </p:spTree>
    <p:extLst>
      <p:ext uri="{BB962C8B-B14F-4D97-AF65-F5344CB8AC3E}">
        <p14:creationId xmlns:p14="http://schemas.microsoft.com/office/powerpoint/2010/main" val="74962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25" y="1501945"/>
            <a:ext cx="9144000" cy="631486"/>
          </a:xfrm>
        </p:spPr>
        <p:txBody>
          <a:bodyPr>
            <a:normAutofit fontScale="90000"/>
          </a:bodyPr>
          <a:lstStyle/>
          <a:p>
            <a:r>
              <a:rPr lang="en-GB" dirty="0"/>
              <a:t>Times tables </a:t>
            </a:r>
            <a:br>
              <a:rPr lang="en-GB" dirty="0"/>
            </a:br>
            <a:r>
              <a:rPr lang="en-GB" dirty="0"/>
              <a:t>Parent Workshop</a:t>
            </a:r>
          </a:p>
        </p:txBody>
      </p:sp>
      <p:sp>
        <p:nvSpPr>
          <p:cNvPr id="3" name="Subtitle 2"/>
          <p:cNvSpPr>
            <a:spLocks noGrp="1"/>
          </p:cNvSpPr>
          <p:nvPr>
            <p:ph type="subTitle" idx="1"/>
          </p:nvPr>
        </p:nvSpPr>
        <p:spPr>
          <a:xfrm>
            <a:off x="1771650" y="5202238"/>
            <a:ext cx="9144000" cy="1655762"/>
          </a:xfrm>
        </p:spPr>
        <p:txBody>
          <a:bodyPr/>
          <a:lstStyle/>
          <a:p>
            <a:r>
              <a:rPr lang="en-GB" dirty="0"/>
              <a:t>Supporting your child at home</a:t>
            </a:r>
          </a:p>
        </p:txBody>
      </p:sp>
    </p:spTree>
    <p:extLst>
      <p:ext uri="{BB962C8B-B14F-4D97-AF65-F5344CB8AC3E}">
        <p14:creationId xmlns:p14="http://schemas.microsoft.com/office/powerpoint/2010/main" val="334840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Number Sense approach</a:t>
            </a:r>
          </a:p>
        </p:txBody>
      </p:sp>
      <p:sp>
        <p:nvSpPr>
          <p:cNvPr id="3" name="Content Placeholder 2"/>
          <p:cNvSpPr>
            <a:spLocks noGrp="1"/>
          </p:cNvSpPr>
          <p:nvPr>
            <p:ph idx="1"/>
          </p:nvPr>
        </p:nvSpPr>
        <p:spPr/>
        <p:txBody>
          <a:bodyPr/>
          <a:lstStyle/>
          <a:p>
            <a:endParaRPr lang="en-GB" dirty="0"/>
          </a:p>
          <a:p>
            <a:r>
              <a:rPr lang="en-GB" dirty="0"/>
              <a:t>By teaching patterns and exploring the relationships between different times tables and by learning all the associated division facts, we aim to equip pupils with the most efficient methods. </a:t>
            </a:r>
          </a:p>
          <a:p>
            <a:r>
              <a:rPr lang="en-GB" dirty="0"/>
              <a:t>The order in which we teach times tables allows pupils to see the links between each times tables.</a:t>
            </a:r>
          </a:p>
          <a:p>
            <a:endParaRPr lang="en-GB" dirty="0"/>
          </a:p>
        </p:txBody>
      </p:sp>
    </p:spTree>
    <p:extLst>
      <p:ext uri="{BB962C8B-B14F-4D97-AF65-F5344CB8AC3E}">
        <p14:creationId xmlns:p14="http://schemas.microsoft.com/office/powerpoint/2010/main" val="182375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Strategies to remember times tables</a:t>
            </a:r>
          </a:p>
        </p:txBody>
      </p:sp>
      <p:sp>
        <p:nvSpPr>
          <p:cNvPr id="3" name="Content Placeholder 2"/>
          <p:cNvSpPr>
            <a:spLocks noGrp="1"/>
          </p:cNvSpPr>
          <p:nvPr>
            <p:ph idx="1"/>
          </p:nvPr>
        </p:nvSpPr>
        <p:spPr/>
        <p:txBody>
          <a:bodyPr/>
          <a:lstStyle/>
          <a:p>
            <a:endParaRPr lang="en-GB" dirty="0"/>
          </a:p>
          <a:p>
            <a:r>
              <a:rPr lang="en-GB" dirty="0"/>
              <a:t>4 times tables:</a:t>
            </a:r>
          </a:p>
          <a:p>
            <a:r>
              <a:rPr lang="en-GB" dirty="0"/>
              <a:t>Double and double again</a:t>
            </a:r>
          </a:p>
          <a:p>
            <a:r>
              <a:rPr lang="en-GB" dirty="0"/>
              <a:t>Multiply by 5 then subtract 1 group</a:t>
            </a:r>
          </a:p>
        </p:txBody>
      </p:sp>
    </p:spTree>
    <p:extLst>
      <p:ext uri="{BB962C8B-B14F-4D97-AF65-F5344CB8AC3E}">
        <p14:creationId xmlns:p14="http://schemas.microsoft.com/office/powerpoint/2010/main" val="218965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Strategies to remember times tables</a:t>
            </a:r>
          </a:p>
        </p:txBody>
      </p:sp>
      <p:sp>
        <p:nvSpPr>
          <p:cNvPr id="3" name="Content Placeholder 2"/>
          <p:cNvSpPr>
            <a:spLocks noGrp="1"/>
          </p:cNvSpPr>
          <p:nvPr>
            <p:ph idx="1"/>
          </p:nvPr>
        </p:nvSpPr>
        <p:spPr/>
        <p:txBody>
          <a:bodyPr/>
          <a:lstStyle/>
          <a:p>
            <a:endParaRPr lang="en-GB" dirty="0"/>
          </a:p>
          <a:p>
            <a:r>
              <a:rPr lang="en-GB" dirty="0"/>
              <a:t>6 times tables:</a:t>
            </a:r>
          </a:p>
          <a:p>
            <a:r>
              <a:rPr lang="en-GB" dirty="0"/>
              <a:t>Multiply by 3 then double</a:t>
            </a:r>
          </a:p>
          <a:p>
            <a:r>
              <a:rPr lang="en-GB" dirty="0"/>
              <a:t>Multiply by 5 then add 1 group</a:t>
            </a:r>
          </a:p>
        </p:txBody>
      </p:sp>
    </p:spTree>
    <p:extLst>
      <p:ext uri="{BB962C8B-B14F-4D97-AF65-F5344CB8AC3E}">
        <p14:creationId xmlns:p14="http://schemas.microsoft.com/office/powerpoint/2010/main" val="62827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Strategies to remember times tables</a:t>
            </a:r>
          </a:p>
        </p:txBody>
      </p:sp>
      <p:sp>
        <p:nvSpPr>
          <p:cNvPr id="3" name="Content Placeholder 2"/>
          <p:cNvSpPr>
            <a:spLocks noGrp="1"/>
          </p:cNvSpPr>
          <p:nvPr>
            <p:ph idx="1"/>
          </p:nvPr>
        </p:nvSpPr>
        <p:spPr/>
        <p:txBody>
          <a:bodyPr/>
          <a:lstStyle/>
          <a:p>
            <a:endParaRPr lang="en-GB" dirty="0"/>
          </a:p>
          <a:p>
            <a:r>
              <a:rPr lang="en-GB" dirty="0"/>
              <a:t>8 times tables:</a:t>
            </a:r>
          </a:p>
          <a:p>
            <a:r>
              <a:rPr lang="en-GB" dirty="0"/>
              <a:t>Double, double and double again</a:t>
            </a:r>
          </a:p>
          <a:p>
            <a:r>
              <a:rPr lang="en-GB" dirty="0"/>
              <a:t>Multiply by 5, multiply by 3 and add them</a:t>
            </a:r>
          </a:p>
        </p:txBody>
      </p:sp>
    </p:spTree>
    <p:extLst>
      <p:ext uri="{BB962C8B-B14F-4D97-AF65-F5344CB8AC3E}">
        <p14:creationId xmlns:p14="http://schemas.microsoft.com/office/powerpoint/2010/main" val="64041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Strategies to remember times tables</a:t>
            </a:r>
          </a:p>
        </p:txBody>
      </p:sp>
      <p:sp>
        <p:nvSpPr>
          <p:cNvPr id="3" name="Content Placeholder 2"/>
          <p:cNvSpPr>
            <a:spLocks noGrp="1"/>
          </p:cNvSpPr>
          <p:nvPr>
            <p:ph idx="1"/>
          </p:nvPr>
        </p:nvSpPr>
        <p:spPr/>
        <p:txBody>
          <a:bodyPr/>
          <a:lstStyle/>
          <a:p>
            <a:endParaRPr lang="en-GB" dirty="0"/>
          </a:p>
          <a:p>
            <a:r>
              <a:rPr lang="en-GB" dirty="0"/>
              <a:t>9 times tables:</a:t>
            </a:r>
          </a:p>
          <a:p>
            <a:r>
              <a:rPr lang="en-GB" dirty="0"/>
              <a:t>Multiply by 3 then multiply by 3 again</a:t>
            </a:r>
          </a:p>
          <a:p>
            <a:r>
              <a:rPr lang="en-GB" dirty="0"/>
              <a:t>Multiply by 6, multiply by 3 and add them</a:t>
            </a:r>
          </a:p>
          <a:p>
            <a:r>
              <a:rPr lang="en-GB" dirty="0"/>
              <a:t>Multiply by 10 then subtract 1 group</a:t>
            </a:r>
          </a:p>
        </p:txBody>
      </p:sp>
    </p:spTree>
    <p:extLst>
      <p:ext uri="{BB962C8B-B14F-4D97-AF65-F5344CB8AC3E}">
        <p14:creationId xmlns:p14="http://schemas.microsoft.com/office/powerpoint/2010/main" val="368127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11 and 12 times tables </a:t>
            </a:r>
          </a:p>
        </p:txBody>
      </p:sp>
      <p:sp>
        <p:nvSpPr>
          <p:cNvPr id="3" name="Content Placeholder 2"/>
          <p:cNvSpPr>
            <a:spLocks noGrp="1"/>
          </p:cNvSpPr>
          <p:nvPr>
            <p:ph idx="1"/>
          </p:nvPr>
        </p:nvSpPr>
        <p:spPr/>
        <p:txBody>
          <a:bodyPr/>
          <a:lstStyle/>
          <a:p>
            <a:r>
              <a:rPr lang="en-GB" dirty="0"/>
              <a:t>If pupils have a secure knowledge of the 10 and 2 times tables, they can use this to help with the 12 times tables.</a:t>
            </a:r>
          </a:p>
          <a:p>
            <a:endParaRPr lang="en-GB" dirty="0"/>
          </a:p>
          <a:p>
            <a:r>
              <a:rPr lang="en-GB" dirty="0"/>
              <a:t>E.g. 12 x 8 = (10 x 8) + (2 x 8)  </a:t>
            </a:r>
          </a:p>
          <a:p>
            <a:endParaRPr lang="en-GB" dirty="0"/>
          </a:p>
          <a:p>
            <a:r>
              <a:rPr lang="en-GB" dirty="0"/>
              <a:t> 80 + 16 = 96 </a:t>
            </a:r>
          </a:p>
        </p:txBody>
      </p:sp>
    </p:spTree>
    <p:extLst>
      <p:ext uri="{BB962C8B-B14F-4D97-AF65-F5344CB8AC3E}">
        <p14:creationId xmlns:p14="http://schemas.microsoft.com/office/powerpoint/2010/main" val="30973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ultiplication Tables And Number Square - Lessons - Blendsp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75" r="776"/>
          <a:stretch/>
        </p:blipFill>
        <p:spPr bwMode="auto">
          <a:xfrm>
            <a:off x="2698941" y="1031607"/>
            <a:ext cx="6499225" cy="5672011"/>
          </a:xfrm>
          <a:prstGeom prst="rect">
            <a:avLst/>
          </a:prstGeom>
          <a:noFill/>
          <a:extLst>
            <a:ext uri="{909E8E84-426E-40DD-AFC4-6F175D3DCCD1}">
              <a14:hiddenFill xmlns:a14="http://schemas.microsoft.com/office/drawing/2010/main">
                <a:solidFill>
                  <a:srgbClr val="FFFFFF"/>
                </a:solidFill>
              </a14:hiddenFill>
            </a:ext>
          </a:extLst>
        </p:spPr>
      </p:pic>
      <p:sp>
        <p:nvSpPr>
          <p:cNvPr id="7" name="Frame 6"/>
          <p:cNvSpPr/>
          <p:nvPr/>
        </p:nvSpPr>
        <p:spPr>
          <a:xfrm>
            <a:off x="8271786" y="1379731"/>
            <a:ext cx="522515" cy="53238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Frame 8"/>
          <p:cNvSpPr/>
          <p:nvPr/>
        </p:nvSpPr>
        <p:spPr>
          <a:xfrm>
            <a:off x="7399688" y="1379733"/>
            <a:ext cx="464871" cy="53238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Frame 9"/>
          <p:cNvSpPr/>
          <p:nvPr/>
        </p:nvSpPr>
        <p:spPr>
          <a:xfrm>
            <a:off x="8709559" y="1379732"/>
            <a:ext cx="522515" cy="53238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Frame 10"/>
          <p:cNvSpPr/>
          <p:nvPr/>
        </p:nvSpPr>
        <p:spPr>
          <a:xfrm>
            <a:off x="7835737" y="1379732"/>
            <a:ext cx="522515" cy="53238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232226" y="240311"/>
            <a:ext cx="1995055" cy="6463308"/>
          </a:xfrm>
          <a:prstGeom prst="rect">
            <a:avLst/>
          </a:prstGeom>
          <a:noFill/>
        </p:spPr>
        <p:txBody>
          <a:bodyPr wrap="square" rtlCol="0">
            <a:spAutoFit/>
          </a:bodyPr>
          <a:lstStyle/>
          <a:p>
            <a:r>
              <a:rPr lang="en-GB" dirty="0"/>
              <a:t>Using known facts as bridging steps.</a:t>
            </a:r>
          </a:p>
          <a:p>
            <a:endParaRPr lang="en-GB" dirty="0"/>
          </a:p>
          <a:p>
            <a:r>
              <a:rPr lang="en-GB" dirty="0"/>
              <a:t>Square numbers can be an excellent bridging step.</a:t>
            </a:r>
          </a:p>
          <a:p>
            <a:endParaRPr lang="en-GB" dirty="0"/>
          </a:p>
          <a:p>
            <a:r>
              <a:rPr lang="en-GB" dirty="0"/>
              <a:t>The 10 x tables are also excellent bridging steps.</a:t>
            </a:r>
          </a:p>
          <a:p>
            <a:endParaRPr lang="en-GB" dirty="0"/>
          </a:p>
          <a:p>
            <a:r>
              <a:rPr lang="en-GB" dirty="0"/>
              <a:t>Using this strategy helps speed pupils up and avoids over loading their working memory.</a:t>
            </a:r>
          </a:p>
          <a:p>
            <a:endParaRPr lang="en-GB" dirty="0"/>
          </a:p>
          <a:p>
            <a:r>
              <a:rPr lang="en-GB" dirty="0"/>
              <a:t>E.g. 6 x 12 = 60 + 12 = 72 </a:t>
            </a:r>
          </a:p>
          <a:p>
            <a:endParaRPr lang="en-GB" dirty="0"/>
          </a:p>
          <a:p>
            <a:r>
              <a:rPr lang="en-GB" dirty="0"/>
              <a:t>Instead of 6, 12, 18, 24, 30, 36, 42, 48, 54, 60, 66, 72.</a:t>
            </a:r>
          </a:p>
        </p:txBody>
      </p:sp>
      <p:sp>
        <p:nvSpPr>
          <p:cNvPr id="13" name="Rounded Rectangle 12"/>
          <p:cNvSpPr/>
          <p:nvPr/>
        </p:nvSpPr>
        <p:spPr>
          <a:xfrm>
            <a:off x="9656248" y="1674421"/>
            <a:ext cx="2401258" cy="3051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7 x 6</a:t>
            </a:r>
          </a:p>
          <a:p>
            <a:pPr algn="ctr"/>
            <a:endParaRPr lang="en-GB" sz="3600" dirty="0"/>
          </a:p>
          <a:p>
            <a:pPr algn="ctr"/>
            <a:r>
              <a:rPr lang="en-GB" sz="3600" dirty="0"/>
              <a:t>6 x 6 =36</a:t>
            </a:r>
          </a:p>
          <a:p>
            <a:pPr algn="ctr"/>
            <a:endParaRPr lang="en-GB" sz="3600" dirty="0"/>
          </a:p>
          <a:p>
            <a:pPr algn="ctr"/>
            <a:r>
              <a:rPr lang="en-GB" sz="3600" dirty="0"/>
              <a:t>36 + 6 =42</a:t>
            </a:r>
          </a:p>
        </p:txBody>
      </p:sp>
      <p:sp>
        <p:nvSpPr>
          <p:cNvPr id="14" name="Donut 13"/>
          <p:cNvSpPr/>
          <p:nvPr/>
        </p:nvSpPr>
        <p:spPr>
          <a:xfrm>
            <a:off x="5948554" y="3764479"/>
            <a:ext cx="558140" cy="463137"/>
          </a:xfrm>
          <a:prstGeom prst="donut">
            <a:avLst>
              <a:gd name="adj" fmla="val 11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ircular Arrow 15"/>
          <p:cNvSpPr/>
          <p:nvPr/>
        </p:nvSpPr>
        <p:spPr>
          <a:xfrm rot="16408967" flipH="1">
            <a:off x="5732386" y="3784761"/>
            <a:ext cx="560131" cy="102440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4259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If you did not know what 8 x 9 is, how could you use other known facts to work it out.</a:t>
            </a:r>
          </a:p>
        </p:txBody>
      </p:sp>
      <p:sp>
        <p:nvSpPr>
          <p:cNvPr id="3" name="Content Placeholder 2"/>
          <p:cNvSpPr>
            <a:spLocks noGrp="1"/>
          </p:cNvSpPr>
          <p:nvPr>
            <p:ph idx="1"/>
          </p:nvPr>
        </p:nvSpPr>
        <p:spPr>
          <a:xfrm>
            <a:off x="838200" y="2506662"/>
            <a:ext cx="10515600" cy="4351338"/>
          </a:xfrm>
        </p:spPr>
        <p:txBody>
          <a:bodyPr/>
          <a:lstStyle/>
          <a:p>
            <a:r>
              <a:rPr lang="en-GB" dirty="0"/>
              <a:t>8 x 10 = 80   80 – 8 = 72</a:t>
            </a:r>
          </a:p>
          <a:p>
            <a:r>
              <a:rPr lang="en-GB" dirty="0"/>
              <a:t>8 x 8 is a square number – 64 + 8 = 72</a:t>
            </a:r>
          </a:p>
          <a:p>
            <a:r>
              <a:rPr lang="en-GB" dirty="0"/>
              <a:t>8 x 5 = 40 x 2 = 80 (10 lots of 8)  subtract 8 = 72</a:t>
            </a:r>
          </a:p>
        </p:txBody>
      </p:sp>
    </p:spTree>
    <p:extLst>
      <p:ext uri="{BB962C8B-B14F-4D97-AF65-F5344CB8AC3E}">
        <p14:creationId xmlns:p14="http://schemas.microsoft.com/office/powerpoint/2010/main" val="250697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4" y="596786"/>
            <a:ext cx="9472220" cy="1325563"/>
          </a:xfrm>
        </p:spPr>
        <p:txBody>
          <a:bodyPr>
            <a:normAutofit fontScale="90000"/>
          </a:bodyPr>
          <a:lstStyle/>
          <a:p>
            <a:pPr algn="ctr"/>
            <a:r>
              <a:rPr lang="en-GB" dirty="0"/>
              <a:t>Associated facts</a:t>
            </a:r>
            <a:br>
              <a:rPr lang="en-GB" dirty="0"/>
            </a:br>
            <a:br>
              <a:rPr lang="en-GB" dirty="0"/>
            </a:br>
            <a:r>
              <a:rPr lang="en-GB" dirty="0"/>
              <a:t>7 x 8 = 56</a:t>
            </a:r>
          </a:p>
        </p:txBody>
      </p:sp>
      <p:sp>
        <p:nvSpPr>
          <p:cNvPr id="3" name="Content Placeholder 2"/>
          <p:cNvSpPr>
            <a:spLocks noGrp="1"/>
          </p:cNvSpPr>
          <p:nvPr>
            <p:ph idx="1"/>
          </p:nvPr>
        </p:nvSpPr>
        <p:spPr>
          <a:xfrm>
            <a:off x="1230086" y="2732108"/>
            <a:ext cx="10515600" cy="4351338"/>
          </a:xfrm>
        </p:spPr>
        <p:txBody>
          <a:bodyPr/>
          <a:lstStyle/>
          <a:p>
            <a:r>
              <a:rPr lang="en-GB" dirty="0"/>
              <a:t>What associated facts do you know?</a:t>
            </a:r>
          </a:p>
          <a:p>
            <a:endParaRPr lang="en-GB" dirty="0"/>
          </a:p>
          <a:p>
            <a:r>
              <a:rPr lang="en-GB" dirty="0"/>
              <a:t>8 x 7 = 56</a:t>
            </a:r>
          </a:p>
          <a:p>
            <a:r>
              <a:rPr lang="en-GB" dirty="0"/>
              <a:t>56 </a:t>
            </a:r>
            <a:r>
              <a:rPr lang="en-GB" dirty="0">
                <a:latin typeface="Calibri" panose="020F0502020204030204" pitchFamily="34" charset="0"/>
                <a:cs typeface="Calibri" panose="020F0502020204030204" pitchFamily="34" charset="0"/>
              </a:rPr>
              <a:t>÷ 8 = 7</a:t>
            </a:r>
          </a:p>
          <a:p>
            <a:r>
              <a:rPr lang="en-GB" dirty="0">
                <a:latin typeface="Calibri" panose="020F0502020204030204" pitchFamily="34" charset="0"/>
                <a:cs typeface="Calibri" panose="020F0502020204030204" pitchFamily="34" charset="0"/>
              </a:rPr>
              <a:t>56 ÷ 7 = 8</a:t>
            </a:r>
          </a:p>
          <a:p>
            <a:r>
              <a:rPr lang="en-GB" dirty="0">
                <a:latin typeface="Calibri" panose="020F0502020204030204" pitchFamily="34" charset="0"/>
                <a:cs typeface="Calibri" panose="020F0502020204030204" pitchFamily="34" charset="0"/>
              </a:rPr>
              <a:t>560 ÷ 7 = 70</a:t>
            </a:r>
          </a:p>
          <a:p>
            <a:r>
              <a:rPr lang="en-GB" dirty="0">
                <a:latin typeface="Calibri" panose="020F0502020204030204" pitchFamily="34" charset="0"/>
                <a:cs typeface="Calibri" panose="020F0502020204030204" pitchFamily="34" charset="0"/>
              </a:rPr>
              <a:t>70 x 80 = 5600 etc. </a:t>
            </a:r>
            <a:endParaRPr lang="en-GB" dirty="0"/>
          </a:p>
        </p:txBody>
      </p:sp>
    </p:spTree>
    <p:extLst>
      <p:ext uri="{BB962C8B-B14F-4D97-AF65-F5344CB8AC3E}">
        <p14:creationId xmlns:p14="http://schemas.microsoft.com/office/powerpoint/2010/main" val="281072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Spotting Patterns</a:t>
            </a:r>
          </a:p>
        </p:txBody>
      </p:sp>
      <p:sp>
        <p:nvSpPr>
          <p:cNvPr id="3" name="Content Placeholder 2"/>
          <p:cNvSpPr>
            <a:spLocks noGrp="1"/>
          </p:cNvSpPr>
          <p:nvPr>
            <p:ph idx="1"/>
          </p:nvPr>
        </p:nvSpPr>
        <p:spPr/>
        <p:txBody>
          <a:bodyPr/>
          <a:lstStyle/>
          <a:p>
            <a:r>
              <a:rPr lang="en-GB" dirty="0"/>
              <a:t>What do you notice when you multiply an even number by 6?</a:t>
            </a:r>
          </a:p>
          <a:p>
            <a:endParaRPr lang="en-GB" dirty="0"/>
          </a:p>
          <a:p>
            <a:r>
              <a:rPr lang="en-GB" dirty="0"/>
              <a:t>6 X </a:t>
            </a:r>
            <a:r>
              <a:rPr lang="en-GB" dirty="0">
                <a:solidFill>
                  <a:srgbClr val="FF0000"/>
                </a:solidFill>
              </a:rPr>
              <a:t>2</a:t>
            </a:r>
            <a:r>
              <a:rPr lang="en-GB" dirty="0"/>
              <a:t> = 1</a:t>
            </a:r>
            <a:r>
              <a:rPr lang="en-GB" dirty="0">
                <a:solidFill>
                  <a:srgbClr val="FF0000"/>
                </a:solidFill>
              </a:rPr>
              <a:t>2</a:t>
            </a:r>
          </a:p>
          <a:p>
            <a:r>
              <a:rPr lang="en-GB" dirty="0"/>
              <a:t>6 X</a:t>
            </a:r>
            <a:r>
              <a:rPr lang="en-GB" dirty="0">
                <a:solidFill>
                  <a:srgbClr val="FF0000"/>
                </a:solidFill>
              </a:rPr>
              <a:t> 4 </a:t>
            </a:r>
            <a:r>
              <a:rPr lang="en-GB" dirty="0"/>
              <a:t>= 2</a:t>
            </a:r>
            <a:r>
              <a:rPr lang="en-GB" dirty="0">
                <a:solidFill>
                  <a:srgbClr val="FF0000"/>
                </a:solidFill>
              </a:rPr>
              <a:t>4</a:t>
            </a:r>
          </a:p>
          <a:p>
            <a:r>
              <a:rPr lang="en-GB" dirty="0"/>
              <a:t>6 X </a:t>
            </a:r>
            <a:r>
              <a:rPr lang="en-GB" dirty="0">
                <a:solidFill>
                  <a:srgbClr val="FF0000"/>
                </a:solidFill>
              </a:rPr>
              <a:t>6 </a:t>
            </a:r>
            <a:r>
              <a:rPr lang="en-GB" dirty="0"/>
              <a:t>= 3</a:t>
            </a:r>
            <a:r>
              <a:rPr lang="en-GB" dirty="0">
                <a:solidFill>
                  <a:srgbClr val="FF0000"/>
                </a:solidFill>
              </a:rPr>
              <a:t>6</a:t>
            </a:r>
          </a:p>
          <a:p>
            <a:r>
              <a:rPr lang="en-GB" dirty="0"/>
              <a:t>6 X </a:t>
            </a:r>
            <a:r>
              <a:rPr lang="en-GB" dirty="0">
                <a:solidFill>
                  <a:srgbClr val="FF0000"/>
                </a:solidFill>
              </a:rPr>
              <a:t>8 </a:t>
            </a:r>
            <a:r>
              <a:rPr lang="en-GB" dirty="0"/>
              <a:t>= 4</a:t>
            </a:r>
            <a:r>
              <a:rPr lang="en-GB" dirty="0">
                <a:solidFill>
                  <a:srgbClr val="FF0000"/>
                </a:solidFill>
              </a:rPr>
              <a:t>8</a:t>
            </a:r>
          </a:p>
          <a:p>
            <a:r>
              <a:rPr lang="en-GB" dirty="0"/>
              <a:t>6 X 1</a:t>
            </a:r>
            <a:r>
              <a:rPr lang="en-GB" dirty="0">
                <a:solidFill>
                  <a:srgbClr val="FF0000"/>
                </a:solidFill>
              </a:rPr>
              <a:t>0 </a:t>
            </a:r>
            <a:r>
              <a:rPr lang="en-GB" dirty="0"/>
              <a:t>= 6</a:t>
            </a:r>
            <a:r>
              <a:rPr lang="en-GB" dirty="0">
                <a:solidFill>
                  <a:srgbClr val="FF0000"/>
                </a:solidFill>
              </a:rPr>
              <a:t>0</a:t>
            </a:r>
          </a:p>
          <a:p>
            <a:r>
              <a:rPr lang="en-GB" dirty="0"/>
              <a:t>6 X 1</a:t>
            </a:r>
            <a:r>
              <a:rPr lang="en-GB" dirty="0">
                <a:solidFill>
                  <a:srgbClr val="FF0000"/>
                </a:solidFill>
              </a:rPr>
              <a:t>2 </a:t>
            </a:r>
            <a:r>
              <a:rPr lang="en-GB" dirty="0"/>
              <a:t>= 7</a:t>
            </a:r>
            <a:r>
              <a:rPr lang="en-GB" dirty="0">
                <a:solidFill>
                  <a:srgbClr val="FF0000"/>
                </a:solidFill>
              </a:rPr>
              <a:t>2</a:t>
            </a:r>
            <a:endParaRPr lang="en-GB" dirty="0"/>
          </a:p>
        </p:txBody>
      </p:sp>
    </p:spTree>
    <p:extLst>
      <p:ext uri="{BB962C8B-B14F-4D97-AF65-F5344CB8AC3E}">
        <p14:creationId xmlns:p14="http://schemas.microsoft.com/office/powerpoint/2010/main" val="31975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Aims</a:t>
            </a:r>
          </a:p>
        </p:txBody>
      </p:sp>
      <p:sp>
        <p:nvSpPr>
          <p:cNvPr id="3" name="Content Placeholder 2"/>
          <p:cNvSpPr>
            <a:spLocks noGrp="1"/>
          </p:cNvSpPr>
          <p:nvPr>
            <p:ph idx="1"/>
          </p:nvPr>
        </p:nvSpPr>
        <p:spPr/>
        <p:txBody>
          <a:bodyPr/>
          <a:lstStyle/>
          <a:p>
            <a:endParaRPr lang="en-GB" dirty="0"/>
          </a:p>
          <a:p>
            <a:r>
              <a:rPr lang="en-GB" dirty="0"/>
              <a:t>National expectations and wider importance.</a:t>
            </a:r>
          </a:p>
          <a:p>
            <a:r>
              <a:rPr lang="en-GB" dirty="0"/>
              <a:t>Year 4 times tables check.</a:t>
            </a:r>
          </a:p>
          <a:p>
            <a:r>
              <a:rPr lang="en-GB" dirty="0"/>
              <a:t>Cognitive Load Theory.</a:t>
            </a:r>
          </a:p>
          <a:p>
            <a:r>
              <a:rPr lang="en-GB" dirty="0"/>
              <a:t>The teaching approach at school.</a:t>
            </a:r>
          </a:p>
          <a:p>
            <a:r>
              <a:rPr lang="en-GB" dirty="0"/>
              <a:t>Supporting pupils at home.</a:t>
            </a:r>
          </a:p>
          <a:p>
            <a:r>
              <a:rPr lang="en-GB" dirty="0"/>
              <a:t>Useful resources. </a:t>
            </a:r>
          </a:p>
          <a:p>
            <a:r>
              <a:rPr lang="en-GB" dirty="0"/>
              <a:t>Questions.</a:t>
            </a:r>
          </a:p>
        </p:txBody>
      </p:sp>
    </p:spTree>
    <p:extLst>
      <p:ext uri="{BB962C8B-B14F-4D97-AF65-F5344CB8AC3E}">
        <p14:creationId xmlns:p14="http://schemas.microsoft.com/office/powerpoint/2010/main" val="155952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9 Times Tables on fingers</a:t>
            </a:r>
          </a:p>
        </p:txBody>
      </p:sp>
      <p:sp>
        <p:nvSpPr>
          <p:cNvPr id="3" name="Content Placeholder 2"/>
          <p:cNvSpPr>
            <a:spLocks noGrp="1"/>
          </p:cNvSpPr>
          <p:nvPr>
            <p:ph idx="1"/>
          </p:nvPr>
        </p:nvSpPr>
        <p:spPr/>
        <p:txBody>
          <a:bodyPr/>
          <a:lstStyle/>
          <a:p>
            <a:endParaRPr lang="en-GB" dirty="0"/>
          </a:p>
        </p:txBody>
      </p:sp>
      <p:pic>
        <p:nvPicPr>
          <p:cNvPr id="2050" name="Picture 2" descr="Learning Times Tables Using Fingers - Yorkshire-Education-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900" y="2039711"/>
            <a:ext cx="4935300" cy="413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How can you help?</a:t>
            </a:r>
          </a:p>
        </p:txBody>
      </p:sp>
      <p:sp>
        <p:nvSpPr>
          <p:cNvPr id="3" name="Content Placeholder 2"/>
          <p:cNvSpPr>
            <a:spLocks noGrp="1"/>
          </p:cNvSpPr>
          <p:nvPr>
            <p:ph idx="1"/>
          </p:nvPr>
        </p:nvSpPr>
        <p:spPr/>
        <p:txBody>
          <a:bodyPr>
            <a:normAutofit lnSpcReduction="10000"/>
          </a:bodyPr>
          <a:lstStyle/>
          <a:p>
            <a:r>
              <a:rPr lang="en-GB" dirty="0"/>
              <a:t>Daily practise – little and often.</a:t>
            </a:r>
          </a:p>
          <a:p>
            <a:r>
              <a:rPr lang="en-GB" dirty="0"/>
              <a:t>Make use of apps and programmes:</a:t>
            </a:r>
          </a:p>
          <a:p>
            <a:pPr>
              <a:buFont typeface="Wingdings" panose="05000000000000000000" pitchFamily="2" charset="2"/>
              <a:buChar char="Ø"/>
            </a:pPr>
            <a:r>
              <a:rPr lang="en-GB" dirty="0"/>
              <a:t>TTRS</a:t>
            </a:r>
          </a:p>
          <a:p>
            <a:pPr>
              <a:buFont typeface="Wingdings" panose="05000000000000000000" pitchFamily="2" charset="2"/>
              <a:buChar char="Ø"/>
            </a:pPr>
            <a:r>
              <a:rPr lang="en-GB" dirty="0"/>
              <a:t>Hit the Button</a:t>
            </a:r>
          </a:p>
          <a:p>
            <a:pPr>
              <a:buFont typeface="Wingdings" panose="05000000000000000000" pitchFamily="2" charset="2"/>
              <a:buChar char="Ø"/>
            </a:pPr>
            <a:r>
              <a:rPr lang="en-GB" dirty="0">
                <a:hlinkClick r:id="rId2"/>
              </a:rPr>
              <a:t>https://www.timestables.co.uk/multiplication-tables-check/</a:t>
            </a:r>
            <a:endParaRPr lang="en-GB" dirty="0"/>
          </a:p>
          <a:p>
            <a:r>
              <a:rPr lang="en-GB" dirty="0"/>
              <a:t>Make it competitive – can they beat their own score, siblings, you etc.</a:t>
            </a:r>
          </a:p>
          <a:p>
            <a:r>
              <a:rPr lang="en-GB" dirty="0"/>
              <a:t>All the strategies shown are used to build up fluency and get pupils to a point where they can recall all the times tables facts (12 x 12).</a:t>
            </a:r>
          </a:p>
          <a:p>
            <a:r>
              <a:rPr lang="en-GB" dirty="0">
                <a:solidFill>
                  <a:srgbClr val="FF0000"/>
                </a:solidFill>
              </a:rPr>
              <a:t>Share activities</a:t>
            </a:r>
          </a:p>
        </p:txBody>
      </p:sp>
    </p:spTree>
    <p:extLst>
      <p:ext uri="{BB962C8B-B14F-4D97-AF65-F5344CB8AC3E}">
        <p14:creationId xmlns:p14="http://schemas.microsoft.com/office/powerpoint/2010/main" val="4078095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How can you help?</a:t>
            </a:r>
          </a:p>
        </p:txBody>
      </p:sp>
      <p:sp>
        <p:nvSpPr>
          <p:cNvPr id="3" name="Content Placeholder 2"/>
          <p:cNvSpPr>
            <a:spLocks noGrp="1"/>
          </p:cNvSpPr>
          <p:nvPr>
            <p:ph idx="1"/>
          </p:nvPr>
        </p:nvSpPr>
        <p:spPr/>
        <p:txBody>
          <a:bodyPr/>
          <a:lstStyle/>
          <a:p>
            <a:r>
              <a:rPr lang="en-GB" dirty="0"/>
              <a:t>Ensure pupils practise being flexible with their facts.</a:t>
            </a:r>
          </a:p>
          <a:p>
            <a:r>
              <a:rPr lang="en-GB" dirty="0"/>
              <a:t>Skip count backwards and forwards.</a:t>
            </a:r>
          </a:p>
          <a:p>
            <a:r>
              <a:rPr lang="en-GB" dirty="0"/>
              <a:t>Start from different points in the times tables.</a:t>
            </a:r>
          </a:p>
          <a:p>
            <a:r>
              <a:rPr lang="en-GB" dirty="0"/>
              <a:t>Mix in related division facts.</a:t>
            </a:r>
          </a:p>
          <a:p>
            <a:r>
              <a:rPr lang="en-GB" dirty="0"/>
              <a:t>You could use flash cards.</a:t>
            </a:r>
          </a:p>
          <a:p>
            <a:r>
              <a:rPr lang="en-GB" dirty="0"/>
              <a:t>Vary the activities they use to practise. This will help keep it fresh and will help ensure they develop number sentence.</a:t>
            </a:r>
          </a:p>
          <a:p>
            <a:r>
              <a:rPr lang="en-GB" dirty="0"/>
              <a:t>Ask your child about Maths lessons, about what they are studying and about their weekly times tables assessment.</a:t>
            </a:r>
          </a:p>
        </p:txBody>
      </p:sp>
    </p:spTree>
    <p:extLst>
      <p:ext uri="{BB962C8B-B14F-4D97-AF65-F5344CB8AC3E}">
        <p14:creationId xmlns:p14="http://schemas.microsoft.com/office/powerpoint/2010/main" val="2515192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605858"/>
            <a:ext cx="10515600" cy="602117"/>
          </a:xfrm>
        </p:spPr>
        <p:txBody>
          <a:bodyPr>
            <a:normAutofit fontScale="90000"/>
          </a:bodyPr>
          <a:lstStyle/>
          <a:p>
            <a:pPr algn="ctr"/>
            <a:r>
              <a:rPr lang="en-GB" dirty="0"/>
              <a:t>Tricky facts</a:t>
            </a:r>
          </a:p>
        </p:txBody>
      </p:sp>
      <p:sp>
        <p:nvSpPr>
          <p:cNvPr id="3" name="Content Placeholder 2"/>
          <p:cNvSpPr>
            <a:spLocks noGrp="1"/>
          </p:cNvSpPr>
          <p:nvPr>
            <p:ph idx="1"/>
          </p:nvPr>
        </p:nvSpPr>
        <p:spPr>
          <a:xfrm>
            <a:off x="415925" y="1207975"/>
            <a:ext cx="11423774" cy="5014346"/>
          </a:xfrm>
        </p:spPr>
        <p:txBody>
          <a:bodyPr>
            <a:normAutofit fontScale="92500"/>
          </a:bodyPr>
          <a:lstStyle/>
          <a:p>
            <a:r>
              <a:rPr lang="en-GB" dirty="0"/>
              <a:t>Pupils will often struggle on a few facts.</a:t>
            </a:r>
          </a:p>
          <a:p>
            <a:r>
              <a:rPr lang="en-GB" dirty="0"/>
              <a:t>You can use </a:t>
            </a:r>
            <a:r>
              <a:rPr lang="en-GB" dirty="0" err="1"/>
              <a:t>TTrockstars</a:t>
            </a:r>
            <a:r>
              <a:rPr lang="en-GB" dirty="0"/>
              <a:t> to help spot the facts they are regularly getting wrong.</a:t>
            </a:r>
          </a:p>
          <a:p>
            <a:r>
              <a:rPr lang="en-GB" dirty="0"/>
              <a:t>Display these facts around the house (fridge, bedroom, living room).</a:t>
            </a:r>
          </a:p>
          <a:p>
            <a:r>
              <a:rPr lang="en-GB" dirty="0"/>
              <a:t>Revise that fact as regularly as possible over the period of a few weeks.</a:t>
            </a:r>
          </a:p>
          <a:p>
            <a:r>
              <a:rPr lang="en-GB" dirty="0"/>
              <a:t>Intensive focus on one fact will help it stick in their memories. E.g. ask on the way to and from school, before dinner, after brushing teeth, waiting to cross the road etc.</a:t>
            </a:r>
          </a:p>
          <a:p>
            <a:r>
              <a:rPr lang="en-GB" dirty="0"/>
              <a:t>When they get more confident revisit it less regularly but don’t forget about it. </a:t>
            </a:r>
          </a:p>
          <a:p>
            <a:r>
              <a:rPr lang="en-GB" dirty="0"/>
              <a:t>You can also help them create a rhyme or saying to help them remember it.  </a:t>
            </a:r>
            <a:r>
              <a:rPr lang="en-GB" dirty="0">
                <a:solidFill>
                  <a:srgbClr val="FF0000"/>
                </a:solidFill>
              </a:rPr>
              <a:t>I ate and I ate until I was sick on the floor ( 8 x 8 is 64)</a:t>
            </a:r>
          </a:p>
          <a:p>
            <a:r>
              <a:rPr lang="en-GB" dirty="0">
                <a:solidFill>
                  <a:srgbClr val="FF0000"/>
                </a:solidFill>
              </a:rPr>
              <a:t>5678 Consecutive numbers -  56 = 7 x 8</a:t>
            </a:r>
          </a:p>
        </p:txBody>
      </p:sp>
    </p:spTree>
    <p:extLst>
      <p:ext uri="{BB962C8B-B14F-4D97-AF65-F5344CB8AC3E}">
        <p14:creationId xmlns:p14="http://schemas.microsoft.com/office/powerpoint/2010/main" val="372476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Questions? </a:t>
            </a:r>
          </a:p>
        </p:txBody>
      </p:sp>
      <p:sp>
        <p:nvSpPr>
          <p:cNvPr id="6" name="Content Placeholder 5">
            <a:extLst>
              <a:ext uri="{FF2B5EF4-FFF2-40B4-BE49-F238E27FC236}">
                <a16:creationId xmlns:a16="http://schemas.microsoft.com/office/drawing/2014/main" id="{B38A85F6-3443-4330-9162-867D086141A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5549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National Expectations</a:t>
            </a:r>
          </a:p>
        </p:txBody>
      </p:sp>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a:blip r:embed="rId2"/>
          <a:stretch>
            <a:fillRect/>
          </a:stretch>
        </p:blipFill>
        <p:spPr>
          <a:xfrm>
            <a:off x="1178526" y="1588711"/>
            <a:ext cx="9034251" cy="4943597"/>
          </a:xfrm>
          <a:prstGeom prst="rect">
            <a:avLst/>
          </a:prstGeom>
        </p:spPr>
      </p:pic>
    </p:spTree>
    <p:extLst>
      <p:ext uri="{BB962C8B-B14F-4D97-AF65-F5344CB8AC3E}">
        <p14:creationId xmlns:p14="http://schemas.microsoft.com/office/powerpoint/2010/main" val="59485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Multiplication Tables Check (MTC)</a:t>
            </a:r>
          </a:p>
        </p:txBody>
      </p:sp>
      <p:sp>
        <p:nvSpPr>
          <p:cNvPr id="3" name="Content Placeholder 2"/>
          <p:cNvSpPr>
            <a:spLocks noGrp="1"/>
          </p:cNvSpPr>
          <p:nvPr>
            <p:ph idx="1"/>
          </p:nvPr>
        </p:nvSpPr>
        <p:spPr/>
        <p:txBody>
          <a:bodyPr>
            <a:normAutofit fontScale="85000" lnSpcReduction="10000"/>
          </a:bodyPr>
          <a:lstStyle/>
          <a:p>
            <a:r>
              <a:rPr lang="en-GB" dirty="0"/>
              <a:t>The Multiplication Tables Check (MTC) will be administered to children in Year 4, between Monday 2</a:t>
            </a:r>
            <a:r>
              <a:rPr lang="en-GB" baseline="30000" dirty="0"/>
              <a:t>nd</a:t>
            </a:r>
            <a:r>
              <a:rPr lang="en-GB" dirty="0"/>
              <a:t> June and Friday 13</a:t>
            </a:r>
            <a:r>
              <a:rPr lang="en-GB" baseline="30000" dirty="0"/>
              <a:t>th</a:t>
            </a:r>
            <a:r>
              <a:rPr lang="en-GB" dirty="0"/>
              <a:t> June 2025. It is a statutory assessment. </a:t>
            </a:r>
          </a:p>
          <a:p>
            <a:r>
              <a:rPr lang="en-GB" dirty="0"/>
              <a:t>The purpose of the MTC is to determine whether Year 4 pupils can recall their multiplication tables up to 12 x 12 fluently as outlined in the National Curriculum. </a:t>
            </a:r>
          </a:p>
          <a:p>
            <a:r>
              <a:rPr lang="en-GB" dirty="0"/>
              <a:t>There is no pass mark. The results will be used to inform us of the pupils who need further support. This may be through interventions or clubs in year 5.</a:t>
            </a:r>
          </a:p>
          <a:p>
            <a:r>
              <a:rPr lang="en-GB" dirty="0"/>
              <a:t> Children will be tested using a computer, where they will have to answer multiplication questions against a clock. The test will last no longer than 5 minutes; children will have 6 seconds to answer each question in a series of 25.</a:t>
            </a:r>
          </a:p>
          <a:p>
            <a:r>
              <a:rPr lang="en-GB" dirty="0"/>
              <a:t>The results will be reported to the Department of Education.</a:t>
            </a:r>
          </a:p>
          <a:p>
            <a:r>
              <a:rPr lang="en-GB" dirty="0">
                <a:hlinkClick r:id="rId2"/>
              </a:rPr>
              <a:t>https://www.timestables.co.uk/multiplication-tables-check/</a:t>
            </a:r>
            <a:r>
              <a:rPr lang="en-GB" dirty="0"/>
              <a:t> Practice website.</a:t>
            </a:r>
          </a:p>
        </p:txBody>
      </p:sp>
    </p:spTree>
    <p:extLst>
      <p:ext uri="{BB962C8B-B14F-4D97-AF65-F5344CB8AC3E}">
        <p14:creationId xmlns:p14="http://schemas.microsoft.com/office/powerpoint/2010/main" val="225767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times tables important?</a:t>
            </a:r>
          </a:p>
        </p:txBody>
      </p:sp>
      <p:sp>
        <p:nvSpPr>
          <p:cNvPr id="3" name="Content Placeholder 2"/>
          <p:cNvSpPr>
            <a:spLocks noGrp="1"/>
          </p:cNvSpPr>
          <p:nvPr>
            <p:ph idx="1"/>
          </p:nvPr>
        </p:nvSpPr>
        <p:spPr/>
        <p:txBody>
          <a:bodyPr>
            <a:normAutofit/>
          </a:bodyPr>
          <a:lstStyle/>
          <a:p>
            <a:r>
              <a:rPr lang="en-GB" dirty="0"/>
              <a:t>Times tables knowledge underpins much of the primary Maths curriculum.</a:t>
            </a:r>
          </a:p>
          <a:p>
            <a:r>
              <a:rPr lang="en-GB" dirty="0"/>
              <a:t>Mastering times tables and having the ability to quickly recall known facts is a necessary step to approaching more challenging topics as they progress through school. </a:t>
            </a:r>
          </a:p>
          <a:p>
            <a:pPr marL="0" indent="0">
              <a:buNone/>
            </a:pPr>
            <a:endParaRPr lang="en-GB" dirty="0"/>
          </a:p>
        </p:txBody>
      </p:sp>
    </p:spTree>
    <p:extLst>
      <p:ext uri="{BB962C8B-B14F-4D97-AF65-F5344CB8AC3E}">
        <p14:creationId xmlns:p14="http://schemas.microsoft.com/office/powerpoint/2010/main" val="326308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Cognitive Load and Times tables</a:t>
            </a:r>
          </a:p>
        </p:txBody>
      </p:sp>
      <p:sp>
        <p:nvSpPr>
          <p:cNvPr id="3" name="Content Placeholder 2"/>
          <p:cNvSpPr>
            <a:spLocks noGrp="1"/>
          </p:cNvSpPr>
          <p:nvPr>
            <p:ph idx="1"/>
          </p:nvPr>
        </p:nvSpPr>
        <p:spPr/>
        <p:txBody>
          <a:bodyPr/>
          <a:lstStyle/>
          <a:p>
            <a:r>
              <a:rPr lang="en-GB" dirty="0"/>
              <a:t>Cognitive Load Theory states that learners have a limited capacity in their working memory and we must not over load this. </a:t>
            </a:r>
          </a:p>
          <a:p>
            <a:r>
              <a:rPr lang="en-GB" dirty="0"/>
              <a:t>This means that if pupils are having to work hard to recall or calculate times tables facts, they will have less capacity available to absorb new and more complex information. </a:t>
            </a:r>
          </a:p>
          <a:p>
            <a:r>
              <a:rPr lang="en-GB" dirty="0"/>
              <a:t>Secure times tables knowledge ensures more capacity and a higher level of success when approaching new concepts in mathematics.</a:t>
            </a:r>
          </a:p>
        </p:txBody>
      </p:sp>
    </p:spTree>
    <p:extLst>
      <p:ext uri="{BB962C8B-B14F-4D97-AF65-F5344CB8AC3E}">
        <p14:creationId xmlns:p14="http://schemas.microsoft.com/office/powerpoint/2010/main" val="165621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5284"/>
            <a:ext cx="11977140" cy="549274"/>
          </a:xfrm>
        </p:spPr>
        <p:txBody>
          <a:bodyPr>
            <a:normAutofit fontScale="90000"/>
          </a:bodyPr>
          <a:lstStyle/>
          <a:p>
            <a:r>
              <a:rPr lang="en-GB" dirty="0"/>
              <a:t>KS2 topics which require times tables knowledge. </a:t>
            </a:r>
          </a:p>
        </p:txBody>
      </p:sp>
      <p:sp>
        <p:nvSpPr>
          <p:cNvPr id="3" name="Content Placeholder 2"/>
          <p:cNvSpPr>
            <a:spLocks noGrp="1"/>
          </p:cNvSpPr>
          <p:nvPr>
            <p:ph idx="1"/>
          </p:nvPr>
        </p:nvSpPr>
        <p:spPr>
          <a:xfrm>
            <a:off x="838200" y="1109272"/>
            <a:ext cx="2909341" cy="5067691"/>
          </a:xfrm>
        </p:spPr>
        <p:txBody>
          <a:bodyPr>
            <a:normAutofit fontScale="92500" lnSpcReduction="20000"/>
          </a:bodyPr>
          <a:lstStyle/>
          <a:p>
            <a:r>
              <a:rPr lang="en-GB" dirty="0"/>
              <a:t>Fractions.</a:t>
            </a:r>
          </a:p>
          <a:p>
            <a:r>
              <a:rPr lang="en-GB" dirty="0"/>
              <a:t>Decimals.</a:t>
            </a:r>
          </a:p>
          <a:p>
            <a:r>
              <a:rPr lang="en-GB" dirty="0"/>
              <a:t>Multiplication.</a:t>
            </a:r>
          </a:p>
          <a:p>
            <a:r>
              <a:rPr lang="en-GB" dirty="0"/>
              <a:t>Division.</a:t>
            </a:r>
          </a:p>
          <a:p>
            <a:r>
              <a:rPr lang="en-GB" dirty="0"/>
              <a:t>Area.</a:t>
            </a:r>
          </a:p>
          <a:p>
            <a:r>
              <a:rPr lang="en-GB" dirty="0"/>
              <a:t>Ratio.</a:t>
            </a:r>
          </a:p>
          <a:p>
            <a:r>
              <a:rPr lang="en-GB" dirty="0"/>
              <a:t>Square and cube numbers.</a:t>
            </a:r>
          </a:p>
          <a:p>
            <a:r>
              <a:rPr lang="en-GB" dirty="0"/>
              <a:t>Place value.</a:t>
            </a:r>
          </a:p>
          <a:p>
            <a:r>
              <a:rPr lang="en-GB" dirty="0"/>
              <a:t>Prime numbers.</a:t>
            </a:r>
          </a:p>
          <a:p>
            <a:r>
              <a:rPr lang="en-GB" dirty="0"/>
              <a:t>Common multiples.</a:t>
            </a:r>
          </a:p>
          <a:p>
            <a:r>
              <a:rPr lang="en-GB" dirty="0"/>
              <a:t>Factors.</a:t>
            </a:r>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300" y="1109272"/>
            <a:ext cx="7339506" cy="545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2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79629" cy="317046"/>
          </a:xfrm>
        </p:spPr>
        <p:txBody>
          <a:bodyPr>
            <a:normAutofit fontScale="90000"/>
          </a:bodyPr>
          <a:lstStyle/>
          <a:p>
            <a:r>
              <a:rPr lang="en-GB" dirty="0"/>
              <a:t>How we teach times tables at Bessemer.</a:t>
            </a:r>
          </a:p>
        </p:txBody>
      </p:sp>
      <p:sp>
        <p:nvSpPr>
          <p:cNvPr id="3" name="Content Placeholder 2"/>
          <p:cNvSpPr>
            <a:spLocks noGrp="1"/>
          </p:cNvSpPr>
          <p:nvPr>
            <p:ph idx="1"/>
          </p:nvPr>
        </p:nvSpPr>
        <p:spPr>
          <a:xfrm>
            <a:off x="838199" y="1428298"/>
            <a:ext cx="10515600" cy="4351338"/>
          </a:xfrm>
        </p:spPr>
        <p:txBody>
          <a:bodyPr>
            <a:normAutofit/>
          </a:bodyPr>
          <a:lstStyle/>
          <a:p>
            <a:r>
              <a:rPr lang="en-GB" dirty="0"/>
              <a:t>Times tables are taught every day for at least five minutes through Mastering Number</a:t>
            </a:r>
          </a:p>
          <a:p>
            <a:r>
              <a:rPr lang="en-GB" dirty="0"/>
              <a:t>Times tables are part of the Maths curriculum</a:t>
            </a:r>
          </a:p>
          <a:p>
            <a:r>
              <a:rPr lang="en-GB" dirty="0"/>
              <a:t>In addition, we aim to develop pupils number sense. This means the ability to spot patterns, use related facts to retrieve other information and be flexible with the knowledge they. </a:t>
            </a:r>
          </a:p>
          <a:p>
            <a:r>
              <a:rPr lang="en-GB" dirty="0"/>
              <a:t>We have an optional TTRS club 3 lunchtimes per week</a:t>
            </a:r>
          </a:p>
          <a:p>
            <a:r>
              <a:rPr lang="en-GB" dirty="0"/>
              <a:t>All pupils have access to TTRS to complete at home too</a:t>
            </a:r>
          </a:p>
          <a:p>
            <a:endParaRPr lang="en-GB" dirty="0"/>
          </a:p>
        </p:txBody>
      </p:sp>
    </p:spTree>
    <p:extLst>
      <p:ext uri="{BB962C8B-B14F-4D97-AF65-F5344CB8AC3E}">
        <p14:creationId xmlns:p14="http://schemas.microsoft.com/office/powerpoint/2010/main" val="742488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869"/>
            <a:ext cx="10515600" cy="505732"/>
          </a:xfrm>
        </p:spPr>
        <p:txBody>
          <a:bodyPr>
            <a:normAutofit fontScale="90000"/>
          </a:bodyPr>
          <a:lstStyle/>
          <a:p>
            <a:pPr algn="ctr"/>
            <a:r>
              <a:rPr lang="en-GB" dirty="0"/>
              <a:t>The Number Sense Approach</a:t>
            </a:r>
          </a:p>
        </p:txBody>
      </p:sp>
      <p:sp>
        <p:nvSpPr>
          <p:cNvPr id="3" name="Content Placeholder 2"/>
          <p:cNvSpPr>
            <a:spLocks noGrp="1"/>
          </p:cNvSpPr>
          <p:nvPr>
            <p:ph idx="1"/>
          </p:nvPr>
        </p:nvSpPr>
        <p:spPr>
          <a:xfrm>
            <a:off x="838200" y="1511301"/>
            <a:ext cx="10515600" cy="4351338"/>
          </a:xfrm>
        </p:spPr>
        <p:txBody>
          <a:bodyPr>
            <a:normAutofit fontScale="92500" lnSpcReduction="20000"/>
          </a:bodyPr>
          <a:lstStyle/>
          <a:p>
            <a:r>
              <a:rPr lang="en-GB" dirty="0"/>
              <a:t>Pupils who find times tables difficult, tend to choose inefficient methods to retrieve facts. This increases cognitive load and slows the pace of learning.</a:t>
            </a:r>
          </a:p>
          <a:p>
            <a:endParaRPr lang="en-GB" dirty="0"/>
          </a:p>
          <a:p>
            <a:r>
              <a:rPr lang="en-GB" dirty="0"/>
              <a:t>E.g.    1 8 X 6</a:t>
            </a:r>
          </a:p>
          <a:p>
            <a:r>
              <a:rPr lang="en-GB" dirty="0"/>
              <a:t>8 x 6 … (unable to recall the fact)</a:t>
            </a:r>
          </a:p>
          <a:p>
            <a:r>
              <a:rPr lang="en-GB" dirty="0"/>
              <a:t>Begins to skip count from zero using their fingers ( 0, 8, 16 …)</a:t>
            </a:r>
          </a:p>
          <a:p>
            <a:r>
              <a:rPr lang="en-GB" dirty="0"/>
              <a:t>They are unsure of 8 x 3 so they count in ones from 16 (16, 17, 18, 19, 20, 21, 22, 23, 24).</a:t>
            </a:r>
          </a:p>
          <a:p>
            <a:r>
              <a:rPr lang="en-GB" dirty="0"/>
              <a:t>This issue repeats until they have a correct answer.</a:t>
            </a:r>
          </a:p>
          <a:p>
            <a:r>
              <a:rPr lang="en-GB" dirty="0"/>
              <a:t>The number of steps increases the likelihood of making a mistake and makes a relatively simple question much more complex. </a:t>
            </a:r>
          </a:p>
        </p:txBody>
      </p:sp>
    </p:spTree>
    <p:extLst>
      <p:ext uri="{BB962C8B-B14F-4D97-AF65-F5344CB8AC3E}">
        <p14:creationId xmlns:p14="http://schemas.microsoft.com/office/powerpoint/2010/main" val="1124973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1426</Words>
  <Application>Microsoft Office PowerPoint</Application>
  <PresentationFormat>Widescreen</PresentationFormat>
  <Paragraphs>153</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Times tables  Parent Workshop</vt:lpstr>
      <vt:lpstr>Aims</vt:lpstr>
      <vt:lpstr>National Expectations</vt:lpstr>
      <vt:lpstr>The Multiplication Tables Check (MTC)</vt:lpstr>
      <vt:lpstr>Why are times tables important?</vt:lpstr>
      <vt:lpstr>Cognitive Load and Times tables</vt:lpstr>
      <vt:lpstr>KS2 topics which require times tables knowledge. </vt:lpstr>
      <vt:lpstr>How we teach times tables at Bessemer.</vt:lpstr>
      <vt:lpstr>The Number Sense Approach</vt:lpstr>
      <vt:lpstr>The Number Sense approach</vt:lpstr>
      <vt:lpstr>Strategies to remember times tables</vt:lpstr>
      <vt:lpstr>Strategies to remember times tables</vt:lpstr>
      <vt:lpstr>Strategies to remember times tables</vt:lpstr>
      <vt:lpstr>Strategies to remember times tables</vt:lpstr>
      <vt:lpstr>11 and 12 times tables </vt:lpstr>
      <vt:lpstr>PowerPoint Presentation</vt:lpstr>
      <vt:lpstr> If you did not know what 8 x 9 is, how could you use other known facts to work it out.</vt:lpstr>
      <vt:lpstr>Associated facts  7 x 8 = 56</vt:lpstr>
      <vt:lpstr>Spotting Patterns</vt:lpstr>
      <vt:lpstr>9 Times Tables on fingers</vt:lpstr>
      <vt:lpstr>How can you help?</vt:lpstr>
      <vt:lpstr>How can you help?</vt:lpstr>
      <vt:lpstr>Tricky facts</vt:lpstr>
      <vt:lpstr>Questions? </vt:lpstr>
    </vt:vector>
  </TitlesOfParts>
  <Company>St Modwens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tables  Parent Workshop</dc:title>
  <dc:creator>staff04</dc:creator>
  <cp:lastModifiedBy>Sheryl Burton</cp:lastModifiedBy>
  <cp:revision>37</cp:revision>
  <dcterms:created xsi:type="dcterms:W3CDTF">2022-01-21T13:53:36Z</dcterms:created>
  <dcterms:modified xsi:type="dcterms:W3CDTF">2025-03-11T08:48:01Z</dcterms:modified>
</cp:coreProperties>
</file>